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4630400" cy="8229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0" d="100"/>
          <a:sy n="100" d="100"/>
        </p:scale>
        <p:origin x="7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Shape 17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should read Human Factors Issues (not Human Factor Issues)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2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3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3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4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4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5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5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6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7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8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8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9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90" name="Image 0" descr="Image 0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4" y="7749540"/>
            <a:ext cx="1722606" cy="411481"/>
          </a:xfrm>
          <a:prstGeom prst="rect">
            <a:avLst/>
          </a:prstGeom>
          <a:ln w="12700">
            <a:miter lim="400000"/>
          </a:ln>
        </p:spPr>
      </p:pic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731520" y="110489"/>
            <a:ext cx="13167361" cy="1809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731520" y="1920239"/>
            <a:ext cx="13167361" cy="6309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071359" y="7408545"/>
            <a:ext cx="3413761" cy="43815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0"/>
          <p:cNvSpPr txBox="1"/>
          <p:nvPr/>
        </p:nvSpPr>
        <p:spPr>
          <a:xfrm>
            <a:off x="793790" y="2081332"/>
            <a:ext cx="7556421" cy="1375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500"/>
              </a:lnSpc>
              <a:defRPr sz="44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Difficult Airway Society 2025 Guidelines</a:t>
            </a:r>
          </a:p>
        </p:txBody>
      </p:sp>
      <p:sp>
        <p:nvSpPr>
          <p:cNvPr id="101" name="Text 1"/>
          <p:cNvSpPr txBox="1"/>
          <p:nvPr/>
        </p:nvSpPr>
        <p:spPr>
          <a:xfrm>
            <a:off x="793791" y="3839050"/>
            <a:ext cx="6496100" cy="704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800"/>
              </a:lnSpc>
              <a:defRPr sz="2400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Management of Unanticipated Difficult Tracheal </a:t>
            </a:r>
          </a:p>
          <a:p>
            <a:pPr>
              <a:lnSpc>
                <a:spcPts val="2800"/>
              </a:lnSpc>
              <a:defRPr sz="2400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Intubation in Adults</a:t>
            </a:r>
          </a:p>
        </p:txBody>
      </p:sp>
      <p:sp>
        <p:nvSpPr>
          <p:cNvPr id="102" name="Text 3"/>
          <p:cNvSpPr txBox="1"/>
          <p:nvPr/>
        </p:nvSpPr>
        <p:spPr>
          <a:xfrm>
            <a:off x="793790" y="5075158"/>
            <a:ext cx="6638876" cy="359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800"/>
              </a:lnSpc>
              <a:defRPr sz="2800" b="1">
                <a:solidFill>
                  <a:srgbClr val="4C4C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in Airway Management </a:t>
            </a:r>
          </a:p>
        </p:txBody>
      </p:sp>
      <p:pic>
        <p:nvPicPr>
          <p:cNvPr id="103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Picture 8" descr="Picture 8"/>
          <p:cNvPicPr>
            <a:picLocks noChangeAspect="1"/>
          </p:cNvPicPr>
          <p:nvPr/>
        </p:nvPicPr>
        <p:blipFill>
          <a:blip r:embed="rId3">
            <a:alphaModFix amt="35000"/>
          </a:blip>
          <a:srcRect l="17381" t="2752" r="14937" b="2472"/>
          <a:stretch>
            <a:fillRect/>
          </a:stretch>
        </p:blipFill>
        <p:spPr>
          <a:xfrm>
            <a:off x="7562890" y="264312"/>
            <a:ext cx="7067511" cy="6992525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Authorship: Dr A. Evens, Dr M. Madden, Dr C. Frerk, Dr G. Dua."/>
          <p:cNvSpPr txBox="1"/>
          <p:nvPr/>
        </p:nvSpPr>
        <p:spPr>
          <a:xfrm>
            <a:off x="250615" y="7858759"/>
            <a:ext cx="5013550" cy="292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sz="1300" i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Authorship: Dr A. </a:t>
            </a:r>
            <a:r>
              <a:rPr dirty="0" err="1"/>
              <a:t>Evens,</a:t>
            </a:r>
            <a:r>
              <a:rPr dirty="0"/>
              <a:t> Dr M. Madden, </a:t>
            </a:r>
            <a:r>
              <a:rPr lang="en-GB" dirty="0"/>
              <a:t>Prof.</a:t>
            </a:r>
            <a:r>
              <a:rPr dirty="0"/>
              <a:t> C. Frerk, Dr G. Dua.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 0"/>
          <p:cNvSpPr txBox="1"/>
          <p:nvPr/>
        </p:nvSpPr>
        <p:spPr>
          <a:xfrm>
            <a:off x="793790" y="1078348"/>
            <a:ext cx="7247087" cy="677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500"/>
              </a:lnSpc>
              <a:defRPr sz="44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Why Human Factors Matter</a:t>
            </a:r>
          </a:p>
        </p:txBody>
      </p:sp>
      <p:sp>
        <p:nvSpPr>
          <p:cNvPr id="108" name="Text 1"/>
          <p:cNvSpPr txBox="1"/>
          <p:nvPr/>
        </p:nvSpPr>
        <p:spPr>
          <a:xfrm>
            <a:off x="793790" y="2164556"/>
            <a:ext cx="13042821" cy="1135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600"/>
              </a:spcBef>
              <a:defRPr>
                <a:solidFill>
                  <a:srgbClr val="152D47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Technical skill alone does not prevent airway catastrophe. </a:t>
            </a:r>
            <a:r>
              <a:rPr b="1"/>
              <a:t>Human factors - the cognitive, behavioural, and organisational elements of clinical practice - contribute significantly to successful airway management</a:t>
            </a:r>
            <a:r>
              <a:t>. </a:t>
            </a:r>
          </a:p>
          <a:p>
            <a:pPr>
              <a:spcBef>
                <a:spcPts val="600"/>
              </a:spcBef>
              <a:defRPr>
                <a:solidFill>
                  <a:srgbClr val="152D47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Understanding these human factors and improving your non-technical skills reduces the risk of airway management failure at every stage of the difficult airway algorithm.</a:t>
            </a:r>
          </a:p>
        </p:txBody>
      </p:sp>
      <p:sp>
        <p:nvSpPr>
          <p:cNvPr id="109" name="Shape 2"/>
          <p:cNvSpPr/>
          <p:nvPr/>
        </p:nvSpPr>
        <p:spPr>
          <a:xfrm>
            <a:off x="793790" y="3584614"/>
            <a:ext cx="6407945" cy="1669853"/>
          </a:xfrm>
          <a:prstGeom prst="roundRect">
            <a:avLst>
              <a:gd name="adj" fmla="val 2038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0" name="Text 3"/>
          <p:cNvSpPr txBox="1"/>
          <p:nvPr/>
        </p:nvSpPr>
        <p:spPr>
          <a:xfrm>
            <a:off x="1020603" y="3811428"/>
            <a:ext cx="1953358" cy="333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Cognitive Bias</a:t>
            </a:r>
          </a:p>
        </p:txBody>
      </p:sp>
      <p:sp>
        <p:nvSpPr>
          <p:cNvPr id="111" name="Text 4"/>
          <p:cNvSpPr txBox="1"/>
          <p:nvPr/>
        </p:nvSpPr>
        <p:spPr>
          <a:xfrm>
            <a:off x="1020603" y="4301847"/>
            <a:ext cx="5954317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Fixation, optimism, and confirmation bias distort decision-making under pressure.</a:t>
            </a:r>
          </a:p>
        </p:txBody>
      </p:sp>
      <p:sp>
        <p:nvSpPr>
          <p:cNvPr id="112" name="Shape 5"/>
          <p:cNvSpPr/>
          <p:nvPr/>
        </p:nvSpPr>
        <p:spPr>
          <a:xfrm>
            <a:off x="7428548" y="3584614"/>
            <a:ext cx="6408064" cy="1669853"/>
          </a:xfrm>
          <a:prstGeom prst="roundRect">
            <a:avLst>
              <a:gd name="adj" fmla="val 2038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Text 6"/>
          <p:cNvSpPr txBox="1"/>
          <p:nvPr/>
        </p:nvSpPr>
        <p:spPr>
          <a:xfrm>
            <a:off x="7655362" y="3811428"/>
            <a:ext cx="2978461" cy="333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Situational Awareness</a:t>
            </a:r>
          </a:p>
        </p:txBody>
      </p:sp>
      <p:sp>
        <p:nvSpPr>
          <p:cNvPr id="114" name="Text 7"/>
          <p:cNvSpPr txBox="1"/>
          <p:nvPr/>
        </p:nvSpPr>
        <p:spPr>
          <a:xfrm>
            <a:off x="7655362" y="4301847"/>
            <a:ext cx="5954436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Loss of awareness of time, attempts, and oxygenation status can occur during a crisis.</a:t>
            </a:r>
          </a:p>
        </p:txBody>
      </p:sp>
      <p:sp>
        <p:nvSpPr>
          <p:cNvPr id="115" name="Shape 8"/>
          <p:cNvSpPr/>
          <p:nvPr/>
        </p:nvSpPr>
        <p:spPr>
          <a:xfrm>
            <a:off x="793790" y="5481280"/>
            <a:ext cx="6407945" cy="1669853"/>
          </a:xfrm>
          <a:prstGeom prst="roundRect">
            <a:avLst>
              <a:gd name="adj" fmla="val 2038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6" name="Text 9"/>
          <p:cNvSpPr txBox="1"/>
          <p:nvPr/>
        </p:nvSpPr>
        <p:spPr>
          <a:xfrm>
            <a:off x="1020603" y="5708093"/>
            <a:ext cx="3020071" cy="333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Teamwork &amp; Hierarchy</a:t>
            </a:r>
          </a:p>
        </p:txBody>
      </p:sp>
      <p:sp>
        <p:nvSpPr>
          <p:cNvPr id="117" name="Text 10"/>
          <p:cNvSpPr txBox="1"/>
          <p:nvPr/>
        </p:nvSpPr>
        <p:spPr>
          <a:xfrm>
            <a:off x="1020603" y="6198513"/>
            <a:ext cx="5954317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Communication failures and cultural barriers to escalation impede safe care.</a:t>
            </a:r>
          </a:p>
        </p:txBody>
      </p:sp>
      <p:sp>
        <p:nvSpPr>
          <p:cNvPr id="118" name="Shape 11"/>
          <p:cNvSpPr/>
          <p:nvPr/>
        </p:nvSpPr>
        <p:spPr>
          <a:xfrm>
            <a:off x="7428548" y="5481280"/>
            <a:ext cx="6408064" cy="1669853"/>
          </a:xfrm>
          <a:prstGeom prst="roundRect">
            <a:avLst>
              <a:gd name="adj" fmla="val 2038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9" name="Text 12"/>
          <p:cNvSpPr txBox="1"/>
          <p:nvPr/>
        </p:nvSpPr>
        <p:spPr>
          <a:xfrm>
            <a:off x="7655362" y="5708093"/>
            <a:ext cx="2015840" cy="333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System Design</a:t>
            </a:r>
          </a:p>
        </p:txBody>
      </p:sp>
      <p:sp>
        <p:nvSpPr>
          <p:cNvPr id="120" name="Text 13"/>
          <p:cNvSpPr txBox="1"/>
          <p:nvPr/>
        </p:nvSpPr>
        <p:spPr>
          <a:xfrm>
            <a:off x="7655362" y="6198513"/>
            <a:ext cx="5954436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Equipment variation, training gaps, and lack of standardisation amplify risk.</a:t>
            </a:r>
          </a:p>
        </p:txBody>
      </p:sp>
      <p:pic>
        <p:nvPicPr>
          <p:cNvPr id="121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0"/>
          <p:cNvSpPr txBox="1"/>
          <p:nvPr/>
        </p:nvSpPr>
        <p:spPr>
          <a:xfrm>
            <a:off x="793790" y="2989183"/>
            <a:ext cx="7185968" cy="6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500"/>
              </a:lnSpc>
              <a:defRPr sz="44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The Four Plans at a Glance</a:t>
            </a:r>
          </a:p>
        </p:txBody>
      </p:sp>
      <p:sp>
        <p:nvSpPr>
          <p:cNvPr id="124" name="Text 1"/>
          <p:cNvSpPr txBox="1"/>
          <p:nvPr/>
        </p:nvSpPr>
        <p:spPr>
          <a:xfrm>
            <a:off x="793790" y="4151590"/>
            <a:ext cx="13042821" cy="1415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800"/>
              </a:lnSpc>
              <a:defRPr sz="2400">
                <a:solidFill>
                  <a:srgbClr val="4C4C4D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Each plan in the algorithm, from Plan A - D, carries distinct human factors risks. </a:t>
            </a:r>
          </a:p>
          <a:p>
            <a:pPr>
              <a:lnSpc>
                <a:spcPts val="2800"/>
              </a:lnSpc>
              <a:defRPr sz="2400">
                <a:solidFill>
                  <a:srgbClr val="4C4C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>
              <a:lnSpc>
                <a:spcPts val="2800"/>
              </a:lnSpc>
              <a:defRPr sz="2400">
                <a:solidFill>
                  <a:srgbClr val="4C4C4D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Anticipating </a:t>
            </a:r>
            <a:r>
              <a:t>these at each stage and mitigating through </a:t>
            </a:r>
            <a:r>
              <a:rPr b="1"/>
              <a:t>training, standardisation, and team rehearsal</a:t>
            </a:r>
            <a:r>
              <a:t> is central to the DAS 2025 approach to safer airway management.</a:t>
            </a:r>
          </a:p>
        </p:txBody>
      </p:sp>
      <p:pic>
        <p:nvPicPr>
          <p:cNvPr id="125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 0"/>
          <p:cNvSpPr txBox="1"/>
          <p:nvPr/>
        </p:nvSpPr>
        <p:spPr>
          <a:xfrm>
            <a:off x="793790" y="631983"/>
            <a:ext cx="6997167" cy="651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300"/>
              </a:lnSpc>
              <a:defRPr sz="42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Plan A - Tracheal Intubation</a:t>
            </a:r>
          </a:p>
        </p:txBody>
      </p:sp>
      <p:sp>
        <p:nvSpPr>
          <p:cNvPr id="128" name="Text 1"/>
          <p:cNvSpPr txBox="1"/>
          <p:nvPr/>
        </p:nvSpPr>
        <p:spPr>
          <a:xfrm>
            <a:off x="793789" y="1817131"/>
            <a:ext cx="2858500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Issues</a:t>
            </a:r>
          </a:p>
        </p:txBody>
      </p:sp>
      <p:sp>
        <p:nvSpPr>
          <p:cNvPr id="129" name="Image 0"/>
          <p:cNvSpPr/>
          <p:nvPr/>
        </p:nvSpPr>
        <p:spPr>
          <a:xfrm>
            <a:off x="874633" y="23945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30" name="Text 2"/>
          <p:cNvSpPr txBox="1"/>
          <p:nvPr/>
        </p:nvSpPr>
        <p:spPr>
          <a:xfrm>
            <a:off x="1493995" y="2383988"/>
            <a:ext cx="5558316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Skill and familiarity gaps with videolaryngoscopy and airway equipment (</a:t>
            </a:r>
            <a:r>
              <a:rPr b="1"/>
              <a:t>System design</a:t>
            </a:r>
            <a:r>
              <a:t> / </a:t>
            </a:r>
            <a:r>
              <a:rPr b="1"/>
              <a:t>culture</a:t>
            </a:r>
            <a:r>
              <a:t>)</a:t>
            </a:r>
          </a:p>
        </p:txBody>
      </p:sp>
      <p:sp>
        <p:nvSpPr>
          <p:cNvPr id="131" name="Image 1"/>
          <p:cNvSpPr/>
          <p:nvPr/>
        </p:nvSpPr>
        <p:spPr>
          <a:xfrm>
            <a:off x="874633" y="3476149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32" name="Text 3"/>
          <p:cNvSpPr txBox="1"/>
          <p:nvPr/>
        </p:nvSpPr>
        <p:spPr>
          <a:xfrm>
            <a:off x="1493995" y="3465552"/>
            <a:ext cx="5558316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Equipment variation and varying availability causing confusion at critical moments </a:t>
            </a:r>
            <a:r>
              <a:rPr b="1"/>
              <a:t>(Workspace design)</a:t>
            </a:r>
          </a:p>
        </p:txBody>
      </p:sp>
      <p:sp>
        <p:nvSpPr>
          <p:cNvPr id="133" name="Image 2"/>
          <p:cNvSpPr/>
          <p:nvPr/>
        </p:nvSpPr>
        <p:spPr>
          <a:xfrm>
            <a:off x="874633" y="4557712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34" name="Text 4"/>
          <p:cNvSpPr txBox="1"/>
          <p:nvPr/>
        </p:nvSpPr>
        <p:spPr>
          <a:xfrm>
            <a:off x="1493995" y="4547115"/>
            <a:ext cx="5558316" cy="642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Task fixation </a:t>
            </a:r>
            <a:r>
              <a:rPr b="0"/>
              <a:t>leading to repeated attempts beyond the recommended limit (&gt;3+1) </a:t>
            </a:r>
          </a:p>
        </p:txBody>
      </p:sp>
      <p:sp>
        <p:nvSpPr>
          <p:cNvPr id="135" name="Image 3"/>
          <p:cNvSpPr/>
          <p:nvPr/>
        </p:nvSpPr>
        <p:spPr>
          <a:xfrm>
            <a:off x="874633" y="563927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36" name="Text 5"/>
          <p:cNvSpPr txBox="1"/>
          <p:nvPr/>
        </p:nvSpPr>
        <p:spPr>
          <a:xfrm>
            <a:off x="1493995" y="5628680"/>
            <a:ext cx="5558316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Poor </a:t>
            </a:r>
            <a:r>
              <a:rPr b="1"/>
              <a:t>situational awareness </a:t>
            </a:r>
            <a:r>
              <a:t>of time, attempt number, and oxygenation</a:t>
            </a:r>
          </a:p>
        </p:txBody>
      </p:sp>
      <p:sp>
        <p:nvSpPr>
          <p:cNvPr id="137" name="Image 4"/>
          <p:cNvSpPr/>
          <p:nvPr/>
        </p:nvSpPr>
        <p:spPr>
          <a:xfrm>
            <a:off x="874633" y="6720840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38" name="Text 6"/>
          <p:cNvSpPr txBox="1"/>
          <p:nvPr/>
        </p:nvSpPr>
        <p:spPr>
          <a:xfrm>
            <a:off x="1493995" y="6710243"/>
            <a:ext cx="4142012" cy="31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6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Cultural barriers </a:t>
            </a:r>
            <a:r>
              <a:rPr b="0"/>
              <a:t>to calling for help early</a:t>
            </a:r>
          </a:p>
        </p:txBody>
      </p:sp>
      <p:sp>
        <p:nvSpPr>
          <p:cNvPr id="139" name="Shape 7"/>
          <p:cNvSpPr/>
          <p:nvPr/>
        </p:nvSpPr>
        <p:spPr>
          <a:xfrm>
            <a:off x="7430451" y="1612463"/>
            <a:ext cx="6569036" cy="5985153"/>
          </a:xfrm>
          <a:prstGeom prst="roundRect">
            <a:avLst>
              <a:gd name="adj" fmla="val 540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0" name="Text 8"/>
          <p:cNvSpPr txBox="1"/>
          <p:nvPr/>
        </p:nvSpPr>
        <p:spPr>
          <a:xfrm>
            <a:off x="7645837" y="1817131"/>
            <a:ext cx="2635555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Mitigating Strategies</a:t>
            </a:r>
          </a:p>
        </p:txBody>
      </p:sp>
      <p:sp>
        <p:nvSpPr>
          <p:cNvPr id="141" name="Text 9"/>
          <p:cNvSpPr txBox="1"/>
          <p:nvPr/>
        </p:nvSpPr>
        <p:spPr>
          <a:xfrm>
            <a:off x="7645837" y="2358389"/>
            <a:ext cx="6138268" cy="2624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Review induction processes; ensure all staff are familiar with local equipment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Standardisation of equipment and availability 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Reinforce non-technical skills and team support - i.e. prompting to change something with each intubation attempt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Education and coaching - Train teams in graded authority assertiveness tools to overcome hierarchy</a:t>
            </a:r>
          </a:p>
        </p:txBody>
      </p:sp>
      <p:sp>
        <p:nvSpPr>
          <p:cNvPr id="142" name="Text 6"/>
          <p:cNvSpPr txBox="1"/>
          <p:nvPr/>
        </p:nvSpPr>
        <p:spPr>
          <a:xfrm>
            <a:off x="1493995" y="7351148"/>
            <a:ext cx="4563667" cy="310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600"/>
              </a:lnSpc>
              <a:defRPr sz="1600">
                <a:latin typeface="Inter"/>
                <a:ea typeface="Inter"/>
                <a:cs typeface="Inter"/>
                <a:sym typeface="Inter"/>
              </a:defRPr>
            </a:pPr>
            <a:r>
              <a:t>Pressure to proceed (</a:t>
            </a:r>
            <a:r>
              <a:rPr b="1"/>
              <a:t>Normalisation of deviance</a:t>
            </a:r>
            <a:r>
              <a:t>)</a:t>
            </a:r>
          </a:p>
        </p:txBody>
      </p:sp>
      <p:sp>
        <p:nvSpPr>
          <p:cNvPr id="143" name="Image 4"/>
          <p:cNvSpPr/>
          <p:nvPr/>
        </p:nvSpPr>
        <p:spPr>
          <a:xfrm>
            <a:off x="892561" y="7343913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pic>
        <p:nvPicPr>
          <p:cNvPr id="144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 0"/>
          <p:cNvSpPr txBox="1"/>
          <p:nvPr/>
        </p:nvSpPr>
        <p:spPr>
          <a:xfrm>
            <a:off x="793790" y="639484"/>
            <a:ext cx="7986093" cy="651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300"/>
              </a:lnSpc>
              <a:defRPr sz="42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Plan B - Oxygenation via a SAD</a:t>
            </a:r>
          </a:p>
        </p:txBody>
      </p:sp>
      <p:sp>
        <p:nvSpPr>
          <p:cNvPr id="147" name="Text 1"/>
          <p:cNvSpPr txBox="1"/>
          <p:nvPr/>
        </p:nvSpPr>
        <p:spPr>
          <a:xfrm>
            <a:off x="793789" y="1824632"/>
            <a:ext cx="2858500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Issues</a:t>
            </a:r>
          </a:p>
        </p:txBody>
      </p:sp>
      <p:sp>
        <p:nvSpPr>
          <p:cNvPr id="148" name="Image 0"/>
          <p:cNvSpPr/>
          <p:nvPr/>
        </p:nvSpPr>
        <p:spPr>
          <a:xfrm>
            <a:off x="874633" y="24020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49" name="Text 2"/>
          <p:cNvSpPr txBox="1"/>
          <p:nvPr/>
        </p:nvSpPr>
        <p:spPr>
          <a:xfrm>
            <a:off x="1493995" y="2391488"/>
            <a:ext cx="5558316" cy="973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Plan continuation bias </a:t>
            </a:r>
            <a:r>
              <a:rPr b="0"/>
              <a:t>– e.g. Failure to wake the patient despite restored oxygenation via SAD</a:t>
            </a:r>
          </a:p>
        </p:txBody>
      </p:sp>
      <p:sp>
        <p:nvSpPr>
          <p:cNvPr id="150" name="Image 1"/>
          <p:cNvSpPr/>
          <p:nvPr/>
        </p:nvSpPr>
        <p:spPr>
          <a:xfrm>
            <a:off x="874633" y="3483650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51" name="Image 2"/>
          <p:cNvSpPr/>
          <p:nvPr/>
        </p:nvSpPr>
        <p:spPr>
          <a:xfrm>
            <a:off x="874633" y="4565212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52" name="Text 4"/>
          <p:cNvSpPr txBox="1"/>
          <p:nvPr/>
        </p:nvSpPr>
        <p:spPr>
          <a:xfrm>
            <a:off x="1413153" y="3483650"/>
            <a:ext cx="5064895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6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Cognitive overload </a:t>
            </a:r>
            <a:r>
              <a:rPr b="0"/>
              <a:t>during difficult airway events </a:t>
            </a:r>
          </a:p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causing </a:t>
            </a:r>
            <a:r>
              <a:rPr b="1"/>
              <a:t>loss of situational awareness</a:t>
            </a:r>
          </a:p>
        </p:txBody>
      </p:sp>
      <p:sp>
        <p:nvSpPr>
          <p:cNvPr id="153" name="Image 3"/>
          <p:cNvSpPr/>
          <p:nvPr/>
        </p:nvSpPr>
        <p:spPr>
          <a:xfrm>
            <a:off x="874633" y="563165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54" name="Text 5"/>
          <p:cNvSpPr txBox="1"/>
          <p:nvPr/>
        </p:nvSpPr>
        <p:spPr>
          <a:xfrm>
            <a:off x="1413153" y="4565212"/>
            <a:ext cx="5558316" cy="642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Team members not prompting escalation or adherence to guidelines</a:t>
            </a:r>
          </a:p>
        </p:txBody>
      </p:sp>
      <p:sp>
        <p:nvSpPr>
          <p:cNvPr id="155" name="Text 6"/>
          <p:cNvSpPr txBox="1"/>
          <p:nvPr/>
        </p:nvSpPr>
        <p:spPr>
          <a:xfrm>
            <a:off x="1413153" y="5632791"/>
            <a:ext cx="5192813" cy="31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6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Hierarchy</a:t>
            </a:r>
            <a:r>
              <a:rPr b="0"/>
              <a:t> limiting effective challenge or discussion</a:t>
            </a:r>
          </a:p>
        </p:txBody>
      </p:sp>
      <p:sp>
        <p:nvSpPr>
          <p:cNvPr id="156" name="Shape 7"/>
          <p:cNvSpPr/>
          <p:nvPr/>
        </p:nvSpPr>
        <p:spPr>
          <a:xfrm>
            <a:off x="7430451" y="1619964"/>
            <a:ext cx="6569036" cy="5970033"/>
          </a:xfrm>
          <a:prstGeom prst="roundRect">
            <a:avLst>
              <a:gd name="adj" fmla="val 541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7" name="Text 8"/>
          <p:cNvSpPr txBox="1"/>
          <p:nvPr/>
        </p:nvSpPr>
        <p:spPr>
          <a:xfrm>
            <a:off x="7645837" y="1824632"/>
            <a:ext cx="2635555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Mitigating Strategies</a:t>
            </a:r>
          </a:p>
        </p:txBody>
      </p:sp>
      <p:sp>
        <p:nvSpPr>
          <p:cNvPr id="158" name="Text 9"/>
          <p:cNvSpPr txBox="1"/>
          <p:nvPr/>
        </p:nvSpPr>
        <p:spPr>
          <a:xfrm>
            <a:off x="7645837" y="2365891"/>
            <a:ext cx="6138268" cy="29542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Ensure guideline familiarity across all members of the airway team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Non-technical skills team support including expectation of prompting language by anaesthetic assistant 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Rehearse stressful failure events through in-situ or simulation training i.e. AirDrills or Interprofessional AirSim scenarios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Use a graded assertiveness tool, such as </a:t>
            </a:r>
            <a:r>
              <a:rPr b="1"/>
              <a:t>CUSS</a:t>
            </a:r>
            <a:r>
              <a:t>, to support decision-making</a:t>
            </a:r>
          </a:p>
        </p:txBody>
      </p:sp>
      <p:pic>
        <p:nvPicPr>
          <p:cNvPr id="159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 0"/>
          <p:cNvSpPr txBox="1"/>
          <p:nvPr/>
        </p:nvSpPr>
        <p:spPr>
          <a:xfrm>
            <a:off x="793790" y="631983"/>
            <a:ext cx="7571718" cy="651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300"/>
              </a:lnSpc>
              <a:defRPr sz="42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Plan C - Facemask Ventilation</a:t>
            </a:r>
          </a:p>
        </p:txBody>
      </p:sp>
      <p:sp>
        <p:nvSpPr>
          <p:cNvPr id="162" name="Text 1"/>
          <p:cNvSpPr txBox="1"/>
          <p:nvPr/>
        </p:nvSpPr>
        <p:spPr>
          <a:xfrm>
            <a:off x="793789" y="1817131"/>
            <a:ext cx="2858500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Issues</a:t>
            </a:r>
          </a:p>
        </p:txBody>
      </p:sp>
      <p:sp>
        <p:nvSpPr>
          <p:cNvPr id="163" name="Image 0"/>
          <p:cNvSpPr/>
          <p:nvPr/>
        </p:nvSpPr>
        <p:spPr>
          <a:xfrm>
            <a:off x="874633" y="23945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64" name="Text 2"/>
          <p:cNvSpPr txBox="1"/>
          <p:nvPr/>
        </p:nvSpPr>
        <p:spPr>
          <a:xfrm>
            <a:off x="1493995" y="2383988"/>
            <a:ext cx="5558316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Equipment configuration errors e.g., ventilator mode or gas outlet issues (</a:t>
            </a:r>
            <a:r>
              <a:rPr b="1"/>
              <a:t>Workplace design</a:t>
            </a:r>
            <a:r>
              <a:t>) </a:t>
            </a:r>
          </a:p>
        </p:txBody>
      </p:sp>
      <p:sp>
        <p:nvSpPr>
          <p:cNvPr id="165" name="Image 1"/>
          <p:cNvSpPr/>
          <p:nvPr/>
        </p:nvSpPr>
        <p:spPr>
          <a:xfrm>
            <a:off x="874633" y="3476149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66" name="Text 3"/>
          <p:cNvSpPr txBox="1"/>
          <p:nvPr/>
        </p:nvSpPr>
        <p:spPr>
          <a:xfrm>
            <a:off x="1493995" y="3465552"/>
            <a:ext cx="5558316" cy="64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Failure to recognise inadequate neuromuscular paralysis (</a:t>
            </a:r>
            <a:r>
              <a:rPr b="1"/>
              <a:t>Cognitive overload</a:t>
            </a:r>
            <a:r>
              <a:t>) </a:t>
            </a:r>
          </a:p>
        </p:txBody>
      </p:sp>
      <p:sp>
        <p:nvSpPr>
          <p:cNvPr id="167" name="Image 2"/>
          <p:cNvSpPr/>
          <p:nvPr/>
        </p:nvSpPr>
        <p:spPr>
          <a:xfrm>
            <a:off x="874633" y="4557712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68" name="Image 3"/>
          <p:cNvSpPr/>
          <p:nvPr/>
        </p:nvSpPr>
        <p:spPr>
          <a:xfrm>
            <a:off x="874633" y="563927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69" name="Text 5"/>
          <p:cNvSpPr txBox="1"/>
          <p:nvPr/>
        </p:nvSpPr>
        <p:spPr>
          <a:xfrm>
            <a:off x="1493995" y="5628680"/>
            <a:ext cx="5558316" cy="31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Suboptimal technique used (</a:t>
            </a:r>
            <a:r>
              <a:rPr b="1"/>
              <a:t>Training issue</a:t>
            </a:r>
            <a:r>
              <a:t>)</a:t>
            </a:r>
          </a:p>
        </p:txBody>
      </p:sp>
      <p:sp>
        <p:nvSpPr>
          <p:cNvPr id="170" name="Text 6"/>
          <p:cNvSpPr txBox="1"/>
          <p:nvPr/>
        </p:nvSpPr>
        <p:spPr>
          <a:xfrm>
            <a:off x="1493995" y="4574707"/>
            <a:ext cx="5298295" cy="312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Assistants unsure when to prompt corrective actions</a:t>
            </a:r>
          </a:p>
        </p:txBody>
      </p:sp>
      <p:sp>
        <p:nvSpPr>
          <p:cNvPr id="171" name="Shape 7"/>
          <p:cNvSpPr/>
          <p:nvPr/>
        </p:nvSpPr>
        <p:spPr>
          <a:xfrm>
            <a:off x="7430451" y="1612463"/>
            <a:ext cx="6569036" cy="5985153"/>
          </a:xfrm>
          <a:prstGeom prst="roundRect">
            <a:avLst>
              <a:gd name="adj" fmla="val 540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2" name="Text 8"/>
          <p:cNvSpPr txBox="1"/>
          <p:nvPr/>
        </p:nvSpPr>
        <p:spPr>
          <a:xfrm>
            <a:off x="7645837" y="1817131"/>
            <a:ext cx="2635555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Mitigating Strategies</a:t>
            </a:r>
          </a:p>
        </p:txBody>
      </p:sp>
      <p:sp>
        <p:nvSpPr>
          <p:cNvPr id="173" name="Text 9"/>
          <p:cNvSpPr txBox="1"/>
          <p:nvPr/>
        </p:nvSpPr>
        <p:spPr>
          <a:xfrm>
            <a:off x="7661077" y="2358389"/>
            <a:ext cx="6138268" cy="2954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Procurement of user-centered equipment 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Use neuromuscular blockade monitoring routinely from the point of induction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Non-technical skills team support with prompting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Practise optimum or two-person technique with adjuncts during routine anaesthesia or educational workshops (e.g., AirBites Plan C)</a:t>
            </a:r>
          </a:p>
          <a:p>
            <a:pPr marL="342900" indent="-342900">
              <a:lnSpc>
                <a:spcPts val="26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Interprofessional, team-based learning of DAS guidelines and airway management  </a:t>
            </a:r>
          </a:p>
        </p:txBody>
      </p:sp>
      <p:pic>
        <p:nvPicPr>
          <p:cNvPr id="174" name="Image 1" descr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7"/>
          <p:cNvSpPr/>
          <p:nvPr/>
        </p:nvSpPr>
        <p:spPr>
          <a:xfrm>
            <a:off x="7399972" y="1612463"/>
            <a:ext cx="6569036" cy="5716469"/>
          </a:xfrm>
          <a:prstGeom prst="roundRect">
            <a:avLst>
              <a:gd name="adj" fmla="val 540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9" name="Text 2"/>
          <p:cNvSpPr txBox="1"/>
          <p:nvPr/>
        </p:nvSpPr>
        <p:spPr>
          <a:xfrm>
            <a:off x="1457087" y="2394585"/>
            <a:ext cx="5377310" cy="594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Delayed decision to initiate eFONA due to cognitive bias</a:t>
            </a:r>
          </a:p>
        </p:txBody>
      </p:sp>
      <p:sp>
        <p:nvSpPr>
          <p:cNvPr id="180" name="Text 3"/>
          <p:cNvSpPr txBox="1"/>
          <p:nvPr/>
        </p:nvSpPr>
        <p:spPr>
          <a:xfrm>
            <a:off x="1697983" y="3633527"/>
            <a:ext cx="5609154" cy="1506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4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t>Confirmation bias </a:t>
            </a:r>
            <a:r>
              <a:rPr b="0"/>
              <a:t>– giving greater weight to signs that support our existing belief i.e. chest rise confirming tracheal tube placement despite no ETCO2</a:t>
            </a:r>
          </a:p>
          <a:p>
            <a:pPr>
              <a:lnSpc>
                <a:spcPts val="24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endParaRPr b="0"/>
          </a:p>
        </p:txBody>
      </p:sp>
      <p:sp>
        <p:nvSpPr>
          <p:cNvPr id="181" name="Image 2"/>
          <p:cNvSpPr/>
          <p:nvPr/>
        </p:nvSpPr>
        <p:spPr>
          <a:xfrm>
            <a:off x="893955" y="4828714"/>
            <a:ext cx="306111" cy="30611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82" name="Text 4"/>
          <p:cNvSpPr txBox="1"/>
          <p:nvPr/>
        </p:nvSpPr>
        <p:spPr>
          <a:xfrm>
            <a:off x="1457085" y="6391928"/>
            <a:ext cx="4956790" cy="594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Unfamiliarity with equipment or preferred technique </a:t>
            </a:r>
          </a:p>
          <a:p>
            <a: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(</a:t>
            </a:r>
            <a:r>
              <a:rPr b="1"/>
              <a:t>System problem with induction / training</a:t>
            </a:r>
            <a:r>
              <a:t>) </a:t>
            </a:r>
          </a:p>
        </p:txBody>
      </p:sp>
      <p:sp>
        <p:nvSpPr>
          <p:cNvPr id="183" name="Image 3"/>
          <p:cNvSpPr/>
          <p:nvPr/>
        </p:nvSpPr>
        <p:spPr>
          <a:xfrm>
            <a:off x="870346" y="5643829"/>
            <a:ext cx="306111" cy="30611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84" name="Text 5"/>
          <p:cNvSpPr txBox="1"/>
          <p:nvPr/>
        </p:nvSpPr>
        <p:spPr>
          <a:xfrm>
            <a:off x="1457087" y="5636643"/>
            <a:ext cx="5411255" cy="594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Unclear role allocation for assistants and other team </a:t>
            </a:r>
          </a:p>
          <a:p>
            <a: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members during crisis (</a:t>
            </a:r>
            <a:r>
              <a:rPr b="1"/>
              <a:t>Training / Bystander influence</a:t>
            </a:r>
            <a:r>
              <a:t>)</a:t>
            </a:r>
          </a:p>
        </p:txBody>
      </p:sp>
      <p:sp>
        <p:nvSpPr>
          <p:cNvPr id="185" name="Image 4"/>
          <p:cNvSpPr/>
          <p:nvPr/>
        </p:nvSpPr>
        <p:spPr>
          <a:xfrm>
            <a:off x="899161" y="6431522"/>
            <a:ext cx="306111" cy="30611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86" name="Text 6"/>
          <p:cNvSpPr txBox="1"/>
          <p:nvPr/>
        </p:nvSpPr>
        <p:spPr>
          <a:xfrm>
            <a:off x="1457085" y="4814985"/>
            <a:ext cx="5609153" cy="594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4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Lack of equipment standardisation and availability across clinical locations (</a:t>
            </a:r>
            <a:r>
              <a:rPr b="1"/>
              <a:t>Design problem</a:t>
            </a:r>
            <a:r>
              <a:t>)</a:t>
            </a:r>
          </a:p>
        </p:txBody>
      </p:sp>
      <p:sp>
        <p:nvSpPr>
          <p:cNvPr id="187" name="Text 9"/>
          <p:cNvSpPr txBox="1"/>
          <p:nvPr/>
        </p:nvSpPr>
        <p:spPr>
          <a:xfrm>
            <a:off x="7659409" y="2371605"/>
            <a:ext cx="5872332" cy="3645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Use standard decision triggers to prepare for Plan D i.e., priming and transitioning techniques</a:t>
            </a:r>
          </a:p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Graded assertiveness training for all team members to challenge and encourage cross checking behaviours </a:t>
            </a:r>
          </a:p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Standardise eFONA equipment and technique across all anaesthetising locations</a:t>
            </a:r>
          </a:p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Include the full multidisciplinary team in difficult and failed airway training, including leadership and followership opportunities</a:t>
            </a:r>
          </a:p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Embed frequent, regular eFONA skills rehearsal to minimise risk of skill decay</a:t>
            </a:r>
          </a:p>
          <a:p>
            <a:pPr marL="342900" indent="-342900">
              <a:lnSpc>
                <a:spcPts val="2400"/>
              </a:lnSpc>
              <a:buSzPct val="100000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r>
              <a:t>Consider use of ‘call-out checklists’</a:t>
            </a:r>
          </a:p>
        </p:txBody>
      </p:sp>
      <p:sp>
        <p:nvSpPr>
          <p:cNvPr id="188" name="Text 3"/>
          <p:cNvSpPr txBox="1"/>
          <p:nvPr/>
        </p:nvSpPr>
        <p:spPr>
          <a:xfrm>
            <a:off x="1697984" y="2828076"/>
            <a:ext cx="5609154" cy="591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4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t>Optimism bias, frequency bias and recency bias </a:t>
            </a:r>
          </a:p>
          <a:p>
            <a:pPr>
              <a:lnSpc>
                <a:spcPts val="24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– believing there most likely will be a good outcome</a:t>
            </a:r>
          </a:p>
        </p:txBody>
      </p:sp>
      <p:pic>
        <p:nvPicPr>
          <p:cNvPr id="189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ext 0"/>
          <p:cNvSpPr txBox="1"/>
          <p:nvPr/>
        </p:nvSpPr>
        <p:spPr>
          <a:xfrm>
            <a:off x="793790" y="631983"/>
            <a:ext cx="10544746" cy="621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000"/>
              </a:lnSpc>
              <a:defRPr sz="42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Plan D - Emergency Front-of-Neck Airway</a:t>
            </a:r>
          </a:p>
        </p:txBody>
      </p:sp>
      <p:sp>
        <p:nvSpPr>
          <p:cNvPr id="191" name="Text 1"/>
          <p:cNvSpPr txBox="1"/>
          <p:nvPr/>
        </p:nvSpPr>
        <p:spPr>
          <a:xfrm>
            <a:off x="793789" y="1817131"/>
            <a:ext cx="2858500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Issues</a:t>
            </a:r>
          </a:p>
        </p:txBody>
      </p:sp>
      <p:sp>
        <p:nvSpPr>
          <p:cNvPr id="192" name="Image 0"/>
          <p:cNvSpPr/>
          <p:nvPr/>
        </p:nvSpPr>
        <p:spPr>
          <a:xfrm>
            <a:off x="874633" y="23945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93" name="Text 8"/>
          <p:cNvSpPr txBox="1"/>
          <p:nvPr/>
        </p:nvSpPr>
        <p:spPr>
          <a:xfrm>
            <a:off x="7645837" y="1817131"/>
            <a:ext cx="2635555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Mitigating Strategies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7"/>
          <p:cNvSpPr/>
          <p:nvPr/>
        </p:nvSpPr>
        <p:spPr>
          <a:xfrm>
            <a:off x="7399972" y="1612463"/>
            <a:ext cx="6569036" cy="5716469"/>
          </a:xfrm>
          <a:prstGeom prst="roundRect">
            <a:avLst>
              <a:gd name="adj" fmla="val 540"/>
            </a:avLst>
          </a:prstGeom>
          <a:solidFill>
            <a:srgbClr val="AFCBF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6" name="Text 2"/>
          <p:cNvSpPr txBox="1"/>
          <p:nvPr/>
        </p:nvSpPr>
        <p:spPr>
          <a:xfrm>
            <a:off x="1295240" y="2479199"/>
            <a:ext cx="5882743" cy="2008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Unclear how to call for appropriate help (</a:t>
            </a:r>
            <a:r>
              <a:rPr b="1"/>
              <a:t>System design</a:t>
            </a:r>
            <a:r>
              <a:t>) </a:t>
            </a:r>
          </a:p>
        </p:txBody>
      </p:sp>
      <p:sp>
        <p:nvSpPr>
          <p:cNvPr id="197" name="Text 5"/>
          <p:cNvSpPr txBox="1"/>
          <p:nvPr/>
        </p:nvSpPr>
        <p:spPr>
          <a:xfrm>
            <a:off x="1294327" y="3089730"/>
            <a:ext cx="5018573" cy="200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t>Solo working in remote location (</a:t>
            </a:r>
            <a:r>
              <a:rPr b="1"/>
              <a:t>System design</a:t>
            </a:r>
            <a:r>
              <a:t>)</a:t>
            </a:r>
          </a:p>
        </p:txBody>
      </p:sp>
      <p:sp>
        <p:nvSpPr>
          <p:cNvPr id="198" name="Shape 9"/>
          <p:cNvSpPr txBox="1"/>
          <p:nvPr/>
        </p:nvSpPr>
        <p:spPr>
          <a:xfrm>
            <a:off x="7615844" y="2364592"/>
            <a:ext cx="6301241" cy="5151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Ensure rapid access to help:</a:t>
            </a:r>
            <a:r>
              <a:rPr b="0"/>
              <a:t> emergency call systems, clear escalation pathways, and always-available experienced anaesthetic support (including remote locations). </a:t>
            </a:r>
          </a:p>
          <a:p>
            <a:pPr marL="285750" indent="-285750"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endParaRPr b="0"/>
          </a:p>
          <a:p>
            <a:pPr marL="285750" indent="-285750">
              <a:buSzPct val="100000"/>
              <a:buFont typeface="Arial"/>
              <a:buChar char="•"/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Strengthen staffing and roles:</a:t>
            </a:r>
            <a:r>
              <a:rPr b="0"/>
              <a:t> robust rostering (including dual cover where needed) and explicit role allocation during emergencies. </a:t>
            </a:r>
          </a:p>
          <a:p>
            <a:pPr marL="285750" indent="-285750"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endParaRPr b="0"/>
          </a:p>
          <a:p>
            <a:pPr marL="285750" indent="-285750">
              <a:buSzPct val="100000"/>
              <a:buFont typeface="Arial"/>
              <a:buChar char="•"/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Embed team support and assertiveness:</a:t>
            </a:r>
            <a:r>
              <a:rPr b="0"/>
              <a:t> clear expectations for assistants, graded assertiveness tools </a:t>
            </a:r>
          </a:p>
          <a:p>
            <a:pPr marL="285750" indent="-285750"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endParaRPr b="0"/>
          </a:p>
          <a:p>
            <a:pPr marL="285750" indent="-285750">
              <a:buSzPct val="100000"/>
              <a:buFont typeface="Arial"/>
              <a:buChar char="•"/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Address human and cultural barriers:</a:t>
            </a:r>
            <a:r>
              <a:rPr b="0"/>
              <a:t> education, coaching, and targeted interventions</a:t>
            </a:r>
          </a:p>
          <a:p>
            <a:pPr marL="285750" indent="-285750">
              <a:buSzPct val="100000"/>
              <a:buFont typeface="Arial"/>
              <a:buChar char="•"/>
              <a:defRPr>
                <a:latin typeface="Arial"/>
                <a:ea typeface="Arial"/>
                <a:cs typeface="Arial"/>
                <a:sym typeface="Arial"/>
              </a:defRPr>
            </a:pPr>
            <a:endParaRPr b="0"/>
          </a:p>
          <a:p>
            <a:pPr marL="285750" indent="-285750">
              <a:buSzPct val="100000"/>
              <a:buFont typeface="Arial"/>
              <a:buChar char="•"/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Reinforce through training and testing:</a:t>
            </a:r>
            <a:r>
              <a:rPr b="0"/>
              <a:t> regular in‑situ simulation, rehearsal, and audit to check systems and behaviours work in practice.</a:t>
            </a:r>
          </a:p>
        </p:txBody>
      </p:sp>
      <p:pic>
        <p:nvPicPr>
          <p:cNvPr id="199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Text 0"/>
          <p:cNvSpPr txBox="1"/>
          <p:nvPr/>
        </p:nvSpPr>
        <p:spPr>
          <a:xfrm>
            <a:off x="793790" y="631983"/>
            <a:ext cx="2265586" cy="621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000"/>
              </a:lnSpc>
              <a:defRPr sz="42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All Plans</a:t>
            </a:r>
          </a:p>
        </p:txBody>
      </p:sp>
      <p:sp>
        <p:nvSpPr>
          <p:cNvPr id="201" name="Text 1"/>
          <p:cNvSpPr txBox="1"/>
          <p:nvPr/>
        </p:nvSpPr>
        <p:spPr>
          <a:xfrm>
            <a:off x="793789" y="1817131"/>
            <a:ext cx="2858500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Human Factors Issues</a:t>
            </a:r>
          </a:p>
        </p:txBody>
      </p:sp>
      <p:sp>
        <p:nvSpPr>
          <p:cNvPr id="202" name="Text 8"/>
          <p:cNvSpPr txBox="1"/>
          <p:nvPr/>
        </p:nvSpPr>
        <p:spPr>
          <a:xfrm>
            <a:off x="7645837" y="1817131"/>
            <a:ext cx="2635555" cy="32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600"/>
              </a:lnSpc>
              <a:defRPr sz="21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Mitigating Strategies</a:t>
            </a:r>
          </a:p>
        </p:txBody>
      </p:sp>
      <p:sp>
        <p:nvSpPr>
          <p:cNvPr id="203" name="Image 0"/>
          <p:cNvSpPr/>
          <p:nvPr/>
        </p:nvSpPr>
        <p:spPr>
          <a:xfrm>
            <a:off x="874633" y="23945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04" name="Image 0"/>
          <p:cNvSpPr/>
          <p:nvPr/>
        </p:nvSpPr>
        <p:spPr>
          <a:xfrm>
            <a:off x="874633" y="3004185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05" name="Text 5"/>
          <p:cNvSpPr txBox="1"/>
          <p:nvPr/>
        </p:nvSpPr>
        <p:spPr>
          <a:xfrm>
            <a:off x="1294327" y="3699331"/>
            <a:ext cx="6009087" cy="391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500"/>
              </a:lnSpc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Reluctance to call for help (</a:t>
            </a:r>
            <a:r>
              <a:rPr b="1" dirty="0"/>
              <a:t>Culture – individual or departmental</a:t>
            </a:r>
            <a:r>
              <a:rPr dirty="0"/>
              <a:t>)</a:t>
            </a:r>
          </a:p>
        </p:txBody>
      </p:sp>
      <p:sp>
        <p:nvSpPr>
          <p:cNvPr id="206" name="Image 0"/>
          <p:cNvSpPr/>
          <p:nvPr/>
        </p:nvSpPr>
        <p:spPr>
          <a:xfrm>
            <a:off x="874633" y="3613784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07" name="Text 5"/>
          <p:cNvSpPr txBox="1"/>
          <p:nvPr/>
        </p:nvSpPr>
        <p:spPr>
          <a:xfrm>
            <a:off x="1311456" y="4500363"/>
            <a:ext cx="5627800" cy="2008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b="1">
                <a:latin typeface="Arial"/>
                <a:ea typeface="Arial"/>
                <a:cs typeface="Arial"/>
                <a:sym typeface="Arial"/>
              </a:defRPr>
            </a:pPr>
            <a:r>
              <a:t>Cognitive overload </a:t>
            </a:r>
            <a:r>
              <a:rPr b="0"/>
              <a:t>and </a:t>
            </a:r>
            <a:r>
              <a:t>loss of situation awareness </a:t>
            </a:r>
          </a:p>
        </p:txBody>
      </p:sp>
      <p:sp>
        <p:nvSpPr>
          <p:cNvPr id="208" name="Image 0"/>
          <p:cNvSpPr/>
          <p:nvPr/>
        </p:nvSpPr>
        <p:spPr>
          <a:xfrm>
            <a:off x="874633" y="4375784"/>
            <a:ext cx="323137" cy="32313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 0"/>
          <p:cNvSpPr txBox="1"/>
          <p:nvPr/>
        </p:nvSpPr>
        <p:spPr>
          <a:xfrm>
            <a:off x="793790" y="1797843"/>
            <a:ext cx="2559497" cy="677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5500"/>
              </a:lnSpc>
              <a:defRPr sz="4400" b="1">
                <a:solidFill>
                  <a:srgbClr val="1A5EA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Summary</a:t>
            </a:r>
          </a:p>
        </p:txBody>
      </p:sp>
      <p:sp>
        <p:nvSpPr>
          <p:cNvPr id="211" name="Text 1"/>
          <p:cNvSpPr txBox="1"/>
          <p:nvPr/>
        </p:nvSpPr>
        <p:spPr>
          <a:xfrm>
            <a:off x="1133950" y="3101935"/>
            <a:ext cx="12702661" cy="693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2000" i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Failed intubation is frequently driven by human factors rather than purely technical failure. Addressing these factors is critical to improving airway safety and reducing preventable harm.</a:t>
            </a:r>
          </a:p>
        </p:txBody>
      </p:sp>
      <p:sp>
        <p:nvSpPr>
          <p:cNvPr id="212" name="Shape 2"/>
          <p:cNvSpPr/>
          <p:nvPr/>
        </p:nvSpPr>
        <p:spPr>
          <a:xfrm>
            <a:off x="793790" y="2846783"/>
            <a:ext cx="30481" cy="1236108"/>
          </a:xfrm>
          <a:prstGeom prst="rect">
            <a:avLst/>
          </a:prstGeom>
          <a:solidFill>
            <a:srgbClr val="2150FE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3" name="Shape 3"/>
          <p:cNvSpPr/>
          <p:nvPr/>
        </p:nvSpPr>
        <p:spPr>
          <a:xfrm>
            <a:off x="793790" y="4338042"/>
            <a:ext cx="4196358" cy="2093715"/>
          </a:xfrm>
          <a:prstGeom prst="roundRect">
            <a:avLst>
              <a:gd name="adj" fmla="val 6988"/>
            </a:avLst>
          </a:prstGeom>
          <a:solidFill>
            <a:srgbClr val="FFFFFF"/>
          </a:solidFill>
          <a:ln w="30480">
            <a:solidFill>
              <a:srgbClr val="D8D4D4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4" name="Shape 4"/>
          <p:cNvSpPr/>
          <p:nvPr/>
        </p:nvSpPr>
        <p:spPr>
          <a:xfrm>
            <a:off x="763309" y="4338042"/>
            <a:ext cx="121922" cy="2093715"/>
          </a:xfrm>
          <a:prstGeom prst="roundRect">
            <a:avLst>
              <a:gd name="adj" fmla="val 27907"/>
            </a:avLst>
          </a:prstGeom>
          <a:solidFill>
            <a:srgbClr val="9DC3E6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5" name="Text 5"/>
          <p:cNvSpPr txBox="1"/>
          <p:nvPr/>
        </p:nvSpPr>
        <p:spPr>
          <a:xfrm>
            <a:off x="1142523" y="4595336"/>
            <a:ext cx="1612021" cy="333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Standardise</a:t>
            </a:r>
            <a:endParaRPr dirty="0"/>
          </a:p>
        </p:txBody>
      </p:sp>
      <p:sp>
        <p:nvSpPr>
          <p:cNvPr id="216" name="Text 6"/>
          <p:cNvSpPr txBox="1"/>
          <p:nvPr/>
        </p:nvSpPr>
        <p:spPr>
          <a:xfrm>
            <a:off x="1142523" y="5085755"/>
            <a:ext cx="3590332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Equipment, technique, and guidelines across all clinical areas</a:t>
            </a:r>
          </a:p>
        </p:txBody>
      </p:sp>
      <p:sp>
        <p:nvSpPr>
          <p:cNvPr id="217" name="Shape 7"/>
          <p:cNvSpPr/>
          <p:nvPr/>
        </p:nvSpPr>
        <p:spPr>
          <a:xfrm>
            <a:off x="5216962" y="4338042"/>
            <a:ext cx="4196358" cy="2093715"/>
          </a:xfrm>
          <a:prstGeom prst="roundRect">
            <a:avLst>
              <a:gd name="adj" fmla="val 6988"/>
            </a:avLst>
          </a:prstGeom>
          <a:solidFill>
            <a:srgbClr val="FFFFFF"/>
          </a:solidFill>
          <a:ln w="30480">
            <a:solidFill>
              <a:srgbClr val="D8D4D4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8" name="Shape 8"/>
          <p:cNvSpPr/>
          <p:nvPr/>
        </p:nvSpPr>
        <p:spPr>
          <a:xfrm>
            <a:off x="5186481" y="4338042"/>
            <a:ext cx="121921" cy="2093715"/>
          </a:xfrm>
          <a:prstGeom prst="roundRect">
            <a:avLst>
              <a:gd name="adj" fmla="val 27907"/>
            </a:avLst>
          </a:prstGeom>
          <a:solidFill>
            <a:schemeClr val="accent5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9" name="Text 9"/>
          <p:cNvSpPr txBox="1"/>
          <p:nvPr/>
        </p:nvSpPr>
        <p:spPr>
          <a:xfrm>
            <a:off x="5565695" y="4595336"/>
            <a:ext cx="680369" cy="333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Train</a:t>
            </a:r>
          </a:p>
        </p:txBody>
      </p:sp>
      <p:sp>
        <p:nvSpPr>
          <p:cNvPr id="220" name="Text 10"/>
          <p:cNvSpPr txBox="1"/>
          <p:nvPr/>
        </p:nvSpPr>
        <p:spPr>
          <a:xfrm>
            <a:off x="5565695" y="5085755"/>
            <a:ext cx="3590331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Simulation, in-situ rehearsal, and multidisciplinary team training</a:t>
            </a:r>
          </a:p>
        </p:txBody>
      </p:sp>
      <p:sp>
        <p:nvSpPr>
          <p:cNvPr id="221" name="Shape 11"/>
          <p:cNvSpPr/>
          <p:nvPr/>
        </p:nvSpPr>
        <p:spPr>
          <a:xfrm>
            <a:off x="9640133" y="4338042"/>
            <a:ext cx="4196359" cy="2093715"/>
          </a:xfrm>
          <a:prstGeom prst="roundRect">
            <a:avLst>
              <a:gd name="adj" fmla="val 6988"/>
            </a:avLst>
          </a:prstGeom>
          <a:solidFill>
            <a:srgbClr val="FFFFFF"/>
          </a:solidFill>
          <a:ln w="30480">
            <a:solidFill>
              <a:srgbClr val="D8D4D4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2" name="Shape 12"/>
          <p:cNvSpPr/>
          <p:nvPr/>
        </p:nvSpPr>
        <p:spPr>
          <a:xfrm>
            <a:off x="9609652" y="4338042"/>
            <a:ext cx="121921" cy="2093715"/>
          </a:xfrm>
          <a:prstGeom prst="roundRect">
            <a:avLst>
              <a:gd name="adj" fmla="val 27907"/>
            </a:avLst>
          </a:prstGeom>
          <a:solidFill>
            <a:srgbClr val="2E75B6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3" name="Text 13"/>
          <p:cNvSpPr txBox="1"/>
          <p:nvPr/>
        </p:nvSpPr>
        <p:spPr>
          <a:xfrm>
            <a:off x="9988867" y="4595336"/>
            <a:ext cx="1860179" cy="3335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ts val="2700"/>
              </a:lnSpc>
              <a:defRPr sz="2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Communicate</a:t>
            </a:r>
          </a:p>
        </p:txBody>
      </p:sp>
      <p:sp>
        <p:nvSpPr>
          <p:cNvPr id="224" name="Text 14"/>
          <p:cNvSpPr txBox="1"/>
          <p:nvPr/>
        </p:nvSpPr>
        <p:spPr>
          <a:xfrm>
            <a:off x="9988867" y="5085755"/>
            <a:ext cx="3590331" cy="685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800"/>
              </a:lnSpc>
              <a:defRPr sz="1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Assertiveness tools, team briefing, and structured escalation</a:t>
            </a:r>
          </a:p>
        </p:txBody>
      </p:sp>
      <p:pic>
        <p:nvPicPr>
          <p:cNvPr id="225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3" y="7328931"/>
            <a:ext cx="14489393" cy="872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954</Words>
  <Application>Microsoft Macintosh PowerPoint</Application>
  <PresentationFormat>Custom</PresentationFormat>
  <Paragraphs>100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EVENS, Alex (GUY'S AND ST THOMAS' NHS FOUNDATION TRUST)</cp:lastModifiedBy>
  <cp:revision>1</cp:revision>
  <dcterms:modified xsi:type="dcterms:W3CDTF">2026-05-08T06:27:51Z</dcterms:modified>
</cp:coreProperties>
</file>