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57" r:id="rId2"/>
    <p:sldId id="256" r:id="rId3"/>
    <p:sldId id="320" r:id="rId4"/>
    <p:sldId id="260" r:id="rId5"/>
    <p:sldId id="261" r:id="rId6"/>
    <p:sldId id="262" r:id="rId7"/>
    <p:sldId id="267" r:id="rId8"/>
    <p:sldId id="263" r:id="rId9"/>
    <p:sldId id="264" r:id="rId10"/>
    <p:sldId id="265" r:id="rId11"/>
    <p:sldId id="268" r:id="rId12"/>
    <p:sldId id="269" r:id="rId13"/>
    <p:sldId id="270" r:id="rId14"/>
    <p:sldId id="271" r:id="rId15"/>
    <p:sldId id="272" r:id="rId16"/>
    <p:sldId id="273" r:id="rId17"/>
    <p:sldId id="294" r:id="rId18"/>
    <p:sldId id="287" r:id="rId19"/>
    <p:sldId id="319" r:id="rId20"/>
    <p:sldId id="274" r:id="rId21"/>
    <p:sldId id="275" r:id="rId22"/>
    <p:sldId id="276" r:id="rId23"/>
    <p:sldId id="277" r:id="rId24"/>
    <p:sldId id="279" r:id="rId25"/>
    <p:sldId id="280" r:id="rId26"/>
    <p:sldId id="316" r:id="rId27"/>
    <p:sldId id="288" r:id="rId28"/>
    <p:sldId id="281" r:id="rId29"/>
    <p:sldId id="282" r:id="rId30"/>
    <p:sldId id="283" r:id="rId31"/>
    <p:sldId id="284" r:id="rId32"/>
    <p:sldId id="286" r:id="rId33"/>
    <p:sldId id="289" r:id="rId34"/>
    <p:sldId id="285" r:id="rId35"/>
    <p:sldId id="290" r:id="rId36"/>
    <p:sldId id="291" r:id="rId37"/>
    <p:sldId id="292" r:id="rId38"/>
    <p:sldId id="293" r:id="rId39"/>
    <p:sldId id="304" r:id="rId40"/>
    <p:sldId id="306" r:id="rId41"/>
    <p:sldId id="305" r:id="rId42"/>
    <p:sldId id="311" r:id="rId43"/>
    <p:sldId id="312" r:id="rId44"/>
    <p:sldId id="313" r:id="rId45"/>
    <p:sldId id="314" r:id="rId46"/>
    <p:sldId id="315" r:id="rId47"/>
    <p:sldId id="302" r:id="rId48"/>
    <p:sldId id="317" r:id="rId49"/>
    <p:sldId id="296" r:id="rId50"/>
    <p:sldId id="298" r:id="rId51"/>
    <p:sldId id="297" r:id="rId52"/>
    <p:sldId id="299" r:id="rId53"/>
    <p:sldId id="300" r:id="rId54"/>
    <p:sldId id="301" r:id="rId55"/>
    <p:sldId id="318"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66B8"/>
    <a:srgbClr val="DEE7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08"/>
    <p:restoredTop sz="96405"/>
  </p:normalViewPr>
  <p:slideViewPr>
    <p:cSldViewPr snapToGrid="0" snapToObjects="1">
      <p:cViewPr>
        <p:scale>
          <a:sx n="66" d="100"/>
          <a:sy n="66" d="100"/>
        </p:scale>
        <p:origin x="3208" y="1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EF185-B3C0-EE47-8C22-26485ED9B989}" type="datetimeFigureOut">
              <a:rPr lang="en-US" smtClean="0"/>
              <a:t>11/6/25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C66B9-28E0-844F-9070-7434BB3D1329}" type="slidenum">
              <a:rPr lang="en-US" smtClean="0"/>
              <a:t>‹#›</a:t>
            </a:fld>
            <a:endParaRPr lang="en-US"/>
          </a:p>
        </p:txBody>
      </p:sp>
    </p:spTree>
    <p:extLst>
      <p:ext uri="{BB962C8B-B14F-4D97-AF65-F5344CB8AC3E}">
        <p14:creationId xmlns:p14="http://schemas.microsoft.com/office/powerpoint/2010/main" val="3806289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F271C-D36A-E649-AE26-68ED6C578CF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E4C7D6E-B9A9-EF48-851E-6AC35563DE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Footer Placeholder 4">
            <a:extLst>
              <a:ext uri="{FF2B5EF4-FFF2-40B4-BE49-F238E27FC236}">
                <a16:creationId xmlns:a16="http://schemas.microsoft.com/office/drawing/2014/main" id="{FF9C7591-AD5C-B840-903E-D62E76F65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DADDAF-EF10-FE4A-8DC3-9F5A1AEEF71C}"/>
              </a:ext>
            </a:extLst>
          </p:cNvPr>
          <p:cNvSpPr>
            <a:spLocks noGrp="1"/>
          </p:cNvSpPr>
          <p:nvPr>
            <p:ph type="sldNum" sz="quarter" idx="12"/>
          </p:nvPr>
        </p:nvSpPr>
        <p:spPr/>
        <p:txBody>
          <a:bodyPr/>
          <a:lstStyle/>
          <a:p>
            <a:fld id="{76AD8E9F-B38A-D14F-890B-77C70647B9BE}" type="slidenum">
              <a:rPr lang="en-US" smtClean="0"/>
              <a:t>‹#›</a:t>
            </a:fld>
            <a:endParaRPr lang="en-US"/>
          </a:p>
        </p:txBody>
      </p:sp>
      <p:cxnSp>
        <p:nvCxnSpPr>
          <p:cNvPr id="7" name="Straight Connector 6">
            <a:extLst>
              <a:ext uri="{FF2B5EF4-FFF2-40B4-BE49-F238E27FC236}">
                <a16:creationId xmlns:a16="http://schemas.microsoft.com/office/drawing/2014/main" id="{99487E4D-0BA8-4413-916C-2915F05889E8}"/>
              </a:ext>
            </a:extLst>
          </p:cNvPr>
          <p:cNvCxnSpPr>
            <a:cxnSpLocks/>
          </p:cNvCxnSpPr>
          <p:nvPr userDrawn="1"/>
        </p:nvCxnSpPr>
        <p:spPr>
          <a:xfrm>
            <a:off x="311649" y="6351065"/>
            <a:ext cx="1156870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D4FFB6B-E90C-842D-2563-CE6666719371}"/>
              </a:ext>
            </a:extLst>
          </p:cNvPr>
          <p:cNvSpPr txBox="1"/>
          <p:nvPr userDrawn="1"/>
        </p:nvSpPr>
        <p:spPr>
          <a:xfrm>
            <a:off x="311649" y="6372665"/>
            <a:ext cx="299663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 Difficult Airway Society</a:t>
            </a:r>
          </a:p>
        </p:txBody>
      </p:sp>
    </p:spTree>
    <p:extLst>
      <p:ext uri="{BB962C8B-B14F-4D97-AF65-F5344CB8AC3E}">
        <p14:creationId xmlns:p14="http://schemas.microsoft.com/office/powerpoint/2010/main" val="348706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B63F-AFA6-F945-891A-6F18F3A8358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898D882-D5CA-4244-A597-73809188A8A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BC80B4-59AB-AA40-8C59-CED46B3E2DB7}"/>
              </a:ext>
            </a:extLst>
          </p:cNvPr>
          <p:cNvSpPr>
            <a:spLocks noGrp="1"/>
          </p:cNvSpPr>
          <p:nvPr>
            <p:ph type="dt" sz="half" idx="10"/>
          </p:nvPr>
        </p:nvSpPr>
        <p:spPr>
          <a:xfrm>
            <a:off x="838200" y="6356350"/>
            <a:ext cx="2743200" cy="365125"/>
          </a:xfrm>
          <a:prstGeom prst="rect">
            <a:avLst/>
          </a:prstGeom>
        </p:spPr>
        <p:txBody>
          <a:bodyPr/>
          <a:lstStyle/>
          <a:p>
            <a:fld id="{2D587222-E0C7-2241-B3B6-C590877A76E2}" type="datetimeFigureOut">
              <a:rPr lang="en-US" smtClean="0"/>
              <a:t>11/6/25</a:t>
            </a:fld>
            <a:endParaRPr lang="en-US"/>
          </a:p>
        </p:txBody>
      </p:sp>
      <p:sp>
        <p:nvSpPr>
          <p:cNvPr id="5" name="Footer Placeholder 4">
            <a:extLst>
              <a:ext uri="{FF2B5EF4-FFF2-40B4-BE49-F238E27FC236}">
                <a16:creationId xmlns:a16="http://schemas.microsoft.com/office/drawing/2014/main" id="{9CB80AEC-4721-094B-9E60-59E60F8A6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1310CF-03B7-DD49-9F6E-6A29F227E510}"/>
              </a:ext>
            </a:extLst>
          </p:cNvPr>
          <p:cNvSpPr>
            <a:spLocks noGrp="1"/>
          </p:cNvSpPr>
          <p:nvPr>
            <p:ph type="sldNum" sz="quarter" idx="12"/>
          </p:nvPr>
        </p:nvSpPr>
        <p:spPr/>
        <p:txBody>
          <a:bodyPr/>
          <a:lstStyle/>
          <a:p>
            <a:fld id="{76AD8E9F-B38A-D14F-890B-77C70647B9BE}" type="slidenum">
              <a:rPr lang="en-US" smtClean="0"/>
              <a:t>‹#›</a:t>
            </a:fld>
            <a:endParaRPr lang="en-US"/>
          </a:p>
        </p:txBody>
      </p:sp>
    </p:spTree>
    <p:extLst>
      <p:ext uri="{BB962C8B-B14F-4D97-AF65-F5344CB8AC3E}">
        <p14:creationId xmlns:p14="http://schemas.microsoft.com/office/powerpoint/2010/main" val="1492719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4B4CAF-7CB3-A54B-8147-D889226C617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AAFE4AF-2237-614D-92DD-029FA903870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1EB5078-447A-E54B-A3D0-5119FCC00211}"/>
              </a:ext>
            </a:extLst>
          </p:cNvPr>
          <p:cNvSpPr>
            <a:spLocks noGrp="1"/>
          </p:cNvSpPr>
          <p:nvPr>
            <p:ph type="dt" sz="half" idx="10"/>
          </p:nvPr>
        </p:nvSpPr>
        <p:spPr>
          <a:xfrm>
            <a:off x="838200" y="6356350"/>
            <a:ext cx="2743200" cy="365125"/>
          </a:xfrm>
          <a:prstGeom prst="rect">
            <a:avLst/>
          </a:prstGeom>
        </p:spPr>
        <p:txBody>
          <a:bodyPr/>
          <a:lstStyle/>
          <a:p>
            <a:fld id="{2D587222-E0C7-2241-B3B6-C590877A76E2}" type="datetimeFigureOut">
              <a:rPr lang="en-US" smtClean="0"/>
              <a:t>11/6/25</a:t>
            </a:fld>
            <a:endParaRPr lang="en-US"/>
          </a:p>
        </p:txBody>
      </p:sp>
      <p:sp>
        <p:nvSpPr>
          <p:cNvPr id="5" name="Footer Placeholder 4">
            <a:extLst>
              <a:ext uri="{FF2B5EF4-FFF2-40B4-BE49-F238E27FC236}">
                <a16:creationId xmlns:a16="http://schemas.microsoft.com/office/drawing/2014/main" id="{EBFE797F-CF81-754D-ABFE-1DFC18CA53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8039BB-0947-A34D-B531-C3C1B9054948}"/>
              </a:ext>
            </a:extLst>
          </p:cNvPr>
          <p:cNvSpPr>
            <a:spLocks noGrp="1"/>
          </p:cNvSpPr>
          <p:nvPr>
            <p:ph type="sldNum" sz="quarter" idx="12"/>
          </p:nvPr>
        </p:nvSpPr>
        <p:spPr/>
        <p:txBody>
          <a:bodyPr/>
          <a:lstStyle/>
          <a:p>
            <a:fld id="{76AD8E9F-B38A-D14F-890B-77C70647B9BE}" type="slidenum">
              <a:rPr lang="en-US" smtClean="0"/>
              <a:t>‹#›</a:t>
            </a:fld>
            <a:endParaRPr lang="en-US"/>
          </a:p>
        </p:txBody>
      </p:sp>
    </p:spTree>
    <p:extLst>
      <p:ext uri="{BB962C8B-B14F-4D97-AF65-F5344CB8AC3E}">
        <p14:creationId xmlns:p14="http://schemas.microsoft.com/office/powerpoint/2010/main" val="47504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D4F90-655B-5C49-9143-0D032B4B9CB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D07ABC-C717-5143-9FFE-9A3D83CEBAE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9F080F8-8A55-9C4D-B0F1-25E0B7BE8141}"/>
              </a:ext>
            </a:extLst>
          </p:cNvPr>
          <p:cNvSpPr>
            <a:spLocks noGrp="1"/>
          </p:cNvSpPr>
          <p:nvPr>
            <p:ph type="dt" sz="half" idx="10"/>
          </p:nvPr>
        </p:nvSpPr>
        <p:spPr>
          <a:xfrm>
            <a:off x="838200" y="6356350"/>
            <a:ext cx="2743200" cy="365125"/>
          </a:xfrm>
          <a:prstGeom prst="rect">
            <a:avLst/>
          </a:prstGeom>
        </p:spPr>
        <p:txBody>
          <a:bodyPr/>
          <a:lstStyle/>
          <a:p>
            <a:fld id="{2D587222-E0C7-2241-B3B6-C590877A76E2}" type="datetimeFigureOut">
              <a:rPr lang="en-US" smtClean="0"/>
              <a:t>11/6/25</a:t>
            </a:fld>
            <a:endParaRPr lang="en-US"/>
          </a:p>
        </p:txBody>
      </p:sp>
      <p:sp>
        <p:nvSpPr>
          <p:cNvPr id="5" name="Footer Placeholder 4">
            <a:extLst>
              <a:ext uri="{FF2B5EF4-FFF2-40B4-BE49-F238E27FC236}">
                <a16:creationId xmlns:a16="http://schemas.microsoft.com/office/drawing/2014/main" id="{C229849A-FAD8-B648-9524-5B06160C64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3EB70D-DFE6-2F41-BDBE-B735EB3DD47F}"/>
              </a:ext>
            </a:extLst>
          </p:cNvPr>
          <p:cNvSpPr>
            <a:spLocks noGrp="1"/>
          </p:cNvSpPr>
          <p:nvPr>
            <p:ph type="sldNum" sz="quarter" idx="12"/>
          </p:nvPr>
        </p:nvSpPr>
        <p:spPr/>
        <p:txBody>
          <a:bodyPr/>
          <a:lstStyle/>
          <a:p>
            <a:fld id="{76AD8E9F-B38A-D14F-890B-77C70647B9BE}" type="slidenum">
              <a:rPr lang="en-US" smtClean="0"/>
              <a:t>‹#›</a:t>
            </a:fld>
            <a:endParaRPr lang="en-US"/>
          </a:p>
        </p:txBody>
      </p:sp>
    </p:spTree>
    <p:extLst>
      <p:ext uri="{BB962C8B-B14F-4D97-AF65-F5344CB8AC3E}">
        <p14:creationId xmlns:p14="http://schemas.microsoft.com/office/powerpoint/2010/main" val="359600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F95CE-7C69-6C40-A179-CCDCC00E403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C865D66-4C12-B040-8DB7-1E4CD3BF7D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D22FA2A-08F0-C24E-BE6D-348C96534B97}"/>
              </a:ext>
            </a:extLst>
          </p:cNvPr>
          <p:cNvSpPr>
            <a:spLocks noGrp="1"/>
          </p:cNvSpPr>
          <p:nvPr>
            <p:ph type="dt" sz="half" idx="10"/>
          </p:nvPr>
        </p:nvSpPr>
        <p:spPr>
          <a:xfrm>
            <a:off x="838200" y="6356350"/>
            <a:ext cx="2743200" cy="365125"/>
          </a:xfrm>
          <a:prstGeom prst="rect">
            <a:avLst/>
          </a:prstGeom>
        </p:spPr>
        <p:txBody>
          <a:bodyPr/>
          <a:lstStyle/>
          <a:p>
            <a:fld id="{2D587222-E0C7-2241-B3B6-C590877A76E2}" type="datetimeFigureOut">
              <a:rPr lang="en-US" smtClean="0"/>
              <a:t>11/6/25</a:t>
            </a:fld>
            <a:endParaRPr lang="en-US"/>
          </a:p>
        </p:txBody>
      </p:sp>
      <p:sp>
        <p:nvSpPr>
          <p:cNvPr id="5" name="Footer Placeholder 4">
            <a:extLst>
              <a:ext uri="{FF2B5EF4-FFF2-40B4-BE49-F238E27FC236}">
                <a16:creationId xmlns:a16="http://schemas.microsoft.com/office/drawing/2014/main" id="{DE470A8D-6FA7-DF41-93AE-64CC1D714F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118F14-1AE6-0549-8D85-3264DF8B405C}"/>
              </a:ext>
            </a:extLst>
          </p:cNvPr>
          <p:cNvSpPr>
            <a:spLocks noGrp="1"/>
          </p:cNvSpPr>
          <p:nvPr>
            <p:ph type="sldNum" sz="quarter" idx="12"/>
          </p:nvPr>
        </p:nvSpPr>
        <p:spPr/>
        <p:txBody>
          <a:bodyPr/>
          <a:lstStyle/>
          <a:p>
            <a:fld id="{76AD8E9F-B38A-D14F-890B-77C70647B9BE}" type="slidenum">
              <a:rPr lang="en-US" smtClean="0"/>
              <a:t>‹#›</a:t>
            </a:fld>
            <a:endParaRPr lang="en-US"/>
          </a:p>
        </p:txBody>
      </p:sp>
    </p:spTree>
    <p:extLst>
      <p:ext uri="{BB962C8B-B14F-4D97-AF65-F5344CB8AC3E}">
        <p14:creationId xmlns:p14="http://schemas.microsoft.com/office/powerpoint/2010/main" val="421764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17B28-3E6A-5F46-AC11-A312E996749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F2EF909-3485-864F-9BBD-87448323B47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B03D369-A2B6-AF4E-B9F8-824E156E6A1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ECB686D-AF3A-3144-89A0-967DB419BBCC}"/>
              </a:ext>
            </a:extLst>
          </p:cNvPr>
          <p:cNvSpPr>
            <a:spLocks noGrp="1"/>
          </p:cNvSpPr>
          <p:nvPr>
            <p:ph type="dt" sz="half" idx="10"/>
          </p:nvPr>
        </p:nvSpPr>
        <p:spPr>
          <a:xfrm>
            <a:off x="838200" y="6356350"/>
            <a:ext cx="2743200" cy="365125"/>
          </a:xfrm>
          <a:prstGeom prst="rect">
            <a:avLst/>
          </a:prstGeom>
        </p:spPr>
        <p:txBody>
          <a:bodyPr/>
          <a:lstStyle/>
          <a:p>
            <a:fld id="{2D587222-E0C7-2241-B3B6-C590877A76E2}" type="datetimeFigureOut">
              <a:rPr lang="en-US" smtClean="0"/>
              <a:t>11/6/25</a:t>
            </a:fld>
            <a:endParaRPr lang="en-US"/>
          </a:p>
        </p:txBody>
      </p:sp>
      <p:sp>
        <p:nvSpPr>
          <p:cNvPr id="6" name="Footer Placeholder 5">
            <a:extLst>
              <a:ext uri="{FF2B5EF4-FFF2-40B4-BE49-F238E27FC236}">
                <a16:creationId xmlns:a16="http://schemas.microsoft.com/office/drawing/2014/main" id="{B7EE2E08-5027-3045-94AF-D73BB52B02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7F5288-3BA4-4640-B349-4F5763D45060}"/>
              </a:ext>
            </a:extLst>
          </p:cNvPr>
          <p:cNvSpPr>
            <a:spLocks noGrp="1"/>
          </p:cNvSpPr>
          <p:nvPr>
            <p:ph type="sldNum" sz="quarter" idx="12"/>
          </p:nvPr>
        </p:nvSpPr>
        <p:spPr/>
        <p:txBody>
          <a:bodyPr/>
          <a:lstStyle/>
          <a:p>
            <a:fld id="{76AD8E9F-B38A-D14F-890B-77C70647B9BE}" type="slidenum">
              <a:rPr lang="en-US" smtClean="0"/>
              <a:t>‹#›</a:t>
            </a:fld>
            <a:endParaRPr lang="en-US"/>
          </a:p>
        </p:txBody>
      </p:sp>
    </p:spTree>
    <p:extLst>
      <p:ext uri="{BB962C8B-B14F-4D97-AF65-F5344CB8AC3E}">
        <p14:creationId xmlns:p14="http://schemas.microsoft.com/office/powerpoint/2010/main" val="3250159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006F-D363-B543-A415-2C0D4A29674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3B6FF4A-DFDC-724D-9ABB-0A9BA0B83D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A32C87F-B4D7-F14C-B49A-00E2CDE2BE2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821E1C1-8AC9-6745-9A05-DE5EB71532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B8B985E-039B-A741-B36E-75EC8F83CBF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31C7CE6-3234-2D46-A9F4-E7F174551A91}"/>
              </a:ext>
            </a:extLst>
          </p:cNvPr>
          <p:cNvSpPr>
            <a:spLocks noGrp="1"/>
          </p:cNvSpPr>
          <p:nvPr>
            <p:ph type="dt" sz="half" idx="10"/>
          </p:nvPr>
        </p:nvSpPr>
        <p:spPr>
          <a:xfrm>
            <a:off x="838200" y="6356350"/>
            <a:ext cx="2743200" cy="365125"/>
          </a:xfrm>
          <a:prstGeom prst="rect">
            <a:avLst/>
          </a:prstGeom>
        </p:spPr>
        <p:txBody>
          <a:bodyPr/>
          <a:lstStyle/>
          <a:p>
            <a:fld id="{2D587222-E0C7-2241-B3B6-C590877A76E2}" type="datetimeFigureOut">
              <a:rPr lang="en-US" smtClean="0"/>
              <a:t>11/6/25</a:t>
            </a:fld>
            <a:endParaRPr lang="en-US"/>
          </a:p>
        </p:txBody>
      </p:sp>
      <p:sp>
        <p:nvSpPr>
          <p:cNvPr id="8" name="Footer Placeholder 7">
            <a:extLst>
              <a:ext uri="{FF2B5EF4-FFF2-40B4-BE49-F238E27FC236}">
                <a16:creationId xmlns:a16="http://schemas.microsoft.com/office/drawing/2014/main" id="{DDEC8FFB-0C83-D745-91A6-D4897E731D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A7B978-8CC8-484D-BA76-F9255BE54DEC}"/>
              </a:ext>
            </a:extLst>
          </p:cNvPr>
          <p:cNvSpPr>
            <a:spLocks noGrp="1"/>
          </p:cNvSpPr>
          <p:nvPr>
            <p:ph type="sldNum" sz="quarter" idx="12"/>
          </p:nvPr>
        </p:nvSpPr>
        <p:spPr/>
        <p:txBody>
          <a:bodyPr/>
          <a:lstStyle/>
          <a:p>
            <a:fld id="{76AD8E9F-B38A-D14F-890B-77C70647B9BE}" type="slidenum">
              <a:rPr lang="en-US" smtClean="0"/>
              <a:t>‹#›</a:t>
            </a:fld>
            <a:endParaRPr lang="en-US"/>
          </a:p>
        </p:txBody>
      </p:sp>
    </p:spTree>
    <p:extLst>
      <p:ext uri="{BB962C8B-B14F-4D97-AF65-F5344CB8AC3E}">
        <p14:creationId xmlns:p14="http://schemas.microsoft.com/office/powerpoint/2010/main" val="2434190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D78D-4801-2544-8FC8-F9C747FC4FB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5E48822-2405-5C42-9D1A-1564E08C95E9}"/>
              </a:ext>
            </a:extLst>
          </p:cNvPr>
          <p:cNvSpPr>
            <a:spLocks noGrp="1"/>
          </p:cNvSpPr>
          <p:nvPr>
            <p:ph type="dt" sz="half" idx="10"/>
          </p:nvPr>
        </p:nvSpPr>
        <p:spPr>
          <a:xfrm>
            <a:off x="838200" y="6356350"/>
            <a:ext cx="2743200" cy="365125"/>
          </a:xfrm>
          <a:prstGeom prst="rect">
            <a:avLst/>
          </a:prstGeom>
        </p:spPr>
        <p:txBody>
          <a:bodyPr/>
          <a:lstStyle/>
          <a:p>
            <a:fld id="{2D587222-E0C7-2241-B3B6-C590877A76E2}" type="datetimeFigureOut">
              <a:rPr lang="en-US" smtClean="0"/>
              <a:t>11/6/25</a:t>
            </a:fld>
            <a:endParaRPr lang="en-US"/>
          </a:p>
        </p:txBody>
      </p:sp>
      <p:sp>
        <p:nvSpPr>
          <p:cNvPr id="4" name="Footer Placeholder 3">
            <a:extLst>
              <a:ext uri="{FF2B5EF4-FFF2-40B4-BE49-F238E27FC236}">
                <a16:creationId xmlns:a16="http://schemas.microsoft.com/office/drawing/2014/main" id="{E0416B89-1369-3A42-B335-CF9C1CB332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444678-44C6-5047-BABD-5C047DAFDDD3}"/>
              </a:ext>
            </a:extLst>
          </p:cNvPr>
          <p:cNvSpPr>
            <a:spLocks noGrp="1"/>
          </p:cNvSpPr>
          <p:nvPr>
            <p:ph type="sldNum" sz="quarter" idx="12"/>
          </p:nvPr>
        </p:nvSpPr>
        <p:spPr/>
        <p:txBody>
          <a:bodyPr/>
          <a:lstStyle/>
          <a:p>
            <a:fld id="{76AD8E9F-B38A-D14F-890B-77C70647B9BE}" type="slidenum">
              <a:rPr lang="en-US" smtClean="0"/>
              <a:t>‹#›</a:t>
            </a:fld>
            <a:endParaRPr lang="en-US"/>
          </a:p>
        </p:txBody>
      </p:sp>
    </p:spTree>
    <p:extLst>
      <p:ext uri="{BB962C8B-B14F-4D97-AF65-F5344CB8AC3E}">
        <p14:creationId xmlns:p14="http://schemas.microsoft.com/office/powerpoint/2010/main" val="167206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69ACB6-7B5F-254A-AF52-E702DFFF41FC}"/>
              </a:ext>
            </a:extLst>
          </p:cNvPr>
          <p:cNvSpPr>
            <a:spLocks noGrp="1"/>
          </p:cNvSpPr>
          <p:nvPr>
            <p:ph type="dt" sz="half" idx="10"/>
          </p:nvPr>
        </p:nvSpPr>
        <p:spPr>
          <a:xfrm>
            <a:off x="838200" y="6356350"/>
            <a:ext cx="2743200" cy="365125"/>
          </a:xfrm>
          <a:prstGeom prst="rect">
            <a:avLst/>
          </a:prstGeom>
        </p:spPr>
        <p:txBody>
          <a:bodyPr/>
          <a:lstStyle/>
          <a:p>
            <a:fld id="{2D587222-E0C7-2241-B3B6-C590877A76E2}" type="datetimeFigureOut">
              <a:rPr lang="en-US" smtClean="0"/>
              <a:t>11/6/25</a:t>
            </a:fld>
            <a:endParaRPr lang="en-US"/>
          </a:p>
        </p:txBody>
      </p:sp>
      <p:sp>
        <p:nvSpPr>
          <p:cNvPr id="3" name="Footer Placeholder 2">
            <a:extLst>
              <a:ext uri="{FF2B5EF4-FFF2-40B4-BE49-F238E27FC236}">
                <a16:creationId xmlns:a16="http://schemas.microsoft.com/office/drawing/2014/main" id="{32673599-8D19-9E46-BB7A-1EF46291A7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482F33-8775-154B-AB7D-48D504AA2DBA}"/>
              </a:ext>
            </a:extLst>
          </p:cNvPr>
          <p:cNvSpPr>
            <a:spLocks noGrp="1"/>
          </p:cNvSpPr>
          <p:nvPr>
            <p:ph type="sldNum" sz="quarter" idx="12"/>
          </p:nvPr>
        </p:nvSpPr>
        <p:spPr/>
        <p:txBody>
          <a:bodyPr/>
          <a:lstStyle/>
          <a:p>
            <a:fld id="{76AD8E9F-B38A-D14F-890B-77C70647B9BE}" type="slidenum">
              <a:rPr lang="en-US" smtClean="0"/>
              <a:t>‹#›</a:t>
            </a:fld>
            <a:endParaRPr lang="en-US"/>
          </a:p>
        </p:txBody>
      </p:sp>
    </p:spTree>
    <p:extLst>
      <p:ext uri="{BB962C8B-B14F-4D97-AF65-F5344CB8AC3E}">
        <p14:creationId xmlns:p14="http://schemas.microsoft.com/office/powerpoint/2010/main" val="839288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CFA96-7EFB-8941-9779-B167DA6B05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7F1C5BF-699C-504D-8004-C00D40CDD7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466C7AF-8F7E-A442-875E-DAF603AB29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8B82DD-55C3-314D-B364-07056EF43CB3}"/>
              </a:ext>
            </a:extLst>
          </p:cNvPr>
          <p:cNvSpPr>
            <a:spLocks noGrp="1"/>
          </p:cNvSpPr>
          <p:nvPr>
            <p:ph type="dt" sz="half" idx="10"/>
          </p:nvPr>
        </p:nvSpPr>
        <p:spPr>
          <a:xfrm>
            <a:off x="838200" y="6356350"/>
            <a:ext cx="2743200" cy="365125"/>
          </a:xfrm>
          <a:prstGeom prst="rect">
            <a:avLst/>
          </a:prstGeom>
        </p:spPr>
        <p:txBody>
          <a:bodyPr/>
          <a:lstStyle/>
          <a:p>
            <a:fld id="{2D587222-E0C7-2241-B3B6-C590877A76E2}" type="datetimeFigureOut">
              <a:rPr lang="en-US" smtClean="0"/>
              <a:t>11/6/25</a:t>
            </a:fld>
            <a:endParaRPr lang="en-US"/>
          </a:p>
        </p:txBody>
      </p:sp>
      <p:sp>
        <p:nvSpPr>
          <p:cNvPr id="6" name="Footer Placeholder 5">
            <a:extLst>
              <a:ext uri="{FF2B5EF4-FFF2-40B4-BE49-F238E27FC236}">
                <a16:creationId xmlns:a16="http://schemas.microsoft.com/office/drawing/2014/main" id="{12DA29DB-74D3-D94E-89DD-A14505D6FD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3E1BFC-7308-DB40-8856-87F724EFDA9C}"/>
              </a:ext>
            </a:extLst>
          </p:cNvPr>
          <p:cNvSpPr>
            <a:spLocks noGrp="1"/>
          </p:cNvSpPr>
          <p:nvPr>
            <p:ph type="sldNum" sz="quarter" idx="12"/>
          </p:nvPr>
        </p:nvSpPr>
        <p:spPr/>
        <p:txBody>
          <a:bodyPr/>
          <a:lstStyle/>
          <a:p>
            <a:fld id="{76AD8E9F-B38A-D14F-890B-77C70647B9BE}" type="slidenum">
              <a:rPr lang="en-US" smtClean="0"/>
              <a:t>‹#›</a:t>
            </a:fld>
            <a:endParaRPr lang="en-US"/>
          </a:p>
        </p:txBody>
      </p:sp>
    </p:spTree>
    <p:extLst>
      <p:ext uri="{BB962C8B-B14F-4D97-AF65-F5344CB8AC3E}">
        <p14:creationId xmlns:p14="http://schemas.microsoft.com/office/powerpoint/2010/main" val="991690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F3016-6727-444E-B64F-D0F1863C36B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8ED477E-0812-8A45-BDBF-28D3FA20C5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5FB1A1-F70B-064B-A05D-C7E1184976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B590A0-3EC9-6C45-BE81-3481BE7C6F27}"/>
              </a:ext>
            </a:extLst>
          </p:cNvPr>
          <p:cNvSpPr>
            <a:spLocks noGrp="1"/>
          </p:cNvSpPr>
          <p:nvPr>
            <p:ph type="dt" sz="half" idx="10"/>
          </p:nvPr>
        </p:nvSpPr>
        <p:spPr>
          <a:xfrm>
            <a:off x="838200" y="6356350"/>
            <a:ext cx="2743200" cy="365125"/>
          </a:xfrm>
          <a:prstGeom prst="rect">
            <a:avLst/>
          </a:prstGeom>
        </p:spPr>
        <p:txBody>
          <a:bodyPr/>
          <a:lstStyle/>
          <a:p>
            <a:fld id="{2D587222-E0C7-2241-B3B6-C590877A76E2}" type="datetimeFigureOut">
              <a:rPr lang="en-US" smtClean="0"/>
              <a:t>11/6/25</a:t>
            </a:fld>
            <a:endParaRPr lang="en-US"/>
          </a:p>
        </p:txBody>
      </p:sp>
      <p:sp>
        <p:nvSpPr>
          <p:cNvPr id="6" name="Footer Placeholder 5">
            <a:extLst>
              <a:ext uri="{FF2B5EF4-FFF2-40B4-BE49-F238E27FC236}">
                <a16:creationId xmlns:a16="http://schemas.microsoft.com/office/drawing/2014/main" id="{168A50A2-588A-BB4F-8AF3-523F2FCE70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769986-B00C-2944-A6FE-4020A5A772A8}"/>
              </a:ext>
            </a:extLst>
          </p:cNvPr>
          <p:cNvSpPr>
            <a:spLocks noGrp="1"/>
          </p:cNvSpPr>
          <p:nvPr>
            <p:ph type="sldNum" sz="quarter" idx="12"/>
          </p:nvPr>
        </p:nvSpPr>
        <p:spPr/>
        <p:txBody>
          <a:bodyPr/>
          <a:lstStyle/>
          <a:p>
            <a:fld id="{76AD8E9F-B38A-D14F-890B-77C70647B9BE}" type="slidenum">
              <a:rPr lang="en-US" smtClean="0"/>
              <a:t>‹#›</a:t>
            </a:fld>
            <a:endParaRPr lang="en-US"/>
          </a:p>
        </p:txBody>
      </p:sp>
    </p:spTree>
    <p:extLst>
      <p:ext uri="{BB962C8B-B14F-4D97-AF65-F5344CB8AC3E}">
        <p14:creationId xmlns:p14="http://schemas.microsoft.com/office/powerpoint/2010/main" val="2385985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7E4ABF-6B7B-6F49-B2F2-BBE61CCF90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63E959F-917A-3E41-A8EF-0608B1A701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FD6DC47E-063F-9B4F-9334-BD63665507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AEFA55-089F-2A4E-B8D3-63D03B1721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D8E9F-B38A-D14F-890B-77C70647B9BE}" type="slidenum">
              <a:rPr lang="en-US" smtClean="0"/>
              <a:t>‹#›</a:t>
            </a:fld>
            <a:endParaRPr lang="en-US"/>
          </a:p>
        </p:txBody>
      </p:sp>
      <p:cxnSp>
        <p:nvCxnSpPr>
          <p:cNvPr id="9" name="Straight Connector 8">
            <a:extLst>
              <a:ext uri="{FF2B5EF4-FFF2-40B4-BE49-F238E27FC236}">
                <a16:creationId xmlns:a16="http://schemas.microsoft.com/office/drawing/2014/main" id="{96DDD891-39D8-75E6-53F2-B865102411DB}"/>
              </a:ext>
            </a:extLst>
          </p:cNvPr>
          <p:cNvCxnSpPr>
            <a:cxnSpLocks/>
          </p:cNvCxnSpPr>
          <p:nvPr userDrawn="1"/>
        </p:nvCxnSpPr>
        <p:spPr>
          <a:xfrm>
            <a:off x="311649" y="6351065"/>
            <a:ext cx="1156870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DA24D1C-C398-3388-0329-84FF94671DA5}"/>
              </a:ext>
            </a:extLst>
          </p:cNvPr>
          <p:cNvSpPr txBox="1"/>
          <p:nvPr userDrawn="1"/>
        </p:nvSpPr>
        <p:spPr>
          <a:xfrm>
            <a:off x="311649" y="6372665"/>
            <a:ext cx="299663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 Difficult Airway Society</a:t>
            </a:r>
          </a:p>
        </p:txBody>
      </p:sp>
      <p:pic>
        <p:nvPicPr>
          <p:cNvPr id="12" name="Picture 11">
            <a:extLst>
              <a:ext uri="{FF2B5EF4-FFF2-40B4-BE49-F238E27FC236}">
                <a16:creationId xmlns:a16="http://schemas.microsoft.com/office/drawing/2014/main" id="{C15F7E39-C968-1F73-DCE9-C30C0AA5E4A5}"/>
              </a:ext>
            </a:extLst>
          </p:cNvPr>
          <p:cNvPicPr>
            <a:picLocks noChangeAspect="1"/>
          </p:cNvPicPr>
          <p:nvPr userDrawn="1"/>
        </p:nvPicPr>
        <p:blipFill>
          <a:blip r:embed="rId13"/>
          <a:stretch>
            <a:fillRect/>
          </a:stretch>
        </p:blipFill>
        <p:spPr>
          <a:xfrm>
            <a:off x="11144432" y="6346938"/>
            <a:ext cx="723218" cy="511062"/>
          </a:xfrm>
          <a:prstGeom prst="rect">
            <a:avLst/>
          </a:prstGeom>
        </p:spPr>
      </p:pic>
    </p:spTree>
    <p:extLst>
      <p:ext uri="{BB962C8B-B14F-4D97-AF65-F5344CB8AC3E}">
        <p14:creationId xmlns:p14="http://schemas.microsoft.com/office/powerpoint/2010/main" val="2493940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FF0D5-1510-0344-97D3-3AFB19E1A614}"/>
              </a:ext>
            </a:extLst>
          </p:cNvPr>
          <p:cNvSpPr>
            <a:spLocks noGrp="1"/>
          </p:cNvSpPr>
          <p:nvPr>
            <p:ph type="ctrTitle"/>
          </p:nvPr>
        </p:nvSpPr>
        <p:spPr>
          <a:xfrm>
            <a:off x="2634608" y="1714500"/>
            <a:ext cx="9144000" cy="2895600"/>
          </a:xfrm>
        </p:spPr>
        <p:txBody>
          <a:bodyPr>
            <a:normAutofit/>
          </a:bodyPr>
          <a:lstStyle/>
          <a:p>
            <a:pPr algn="l">
              <a:lnSpc>
                <a:spcPct val="100000"/>
              </a:lnSpc>
            </a:pPr>
            <a:r>
              <a:rPr lang="en-US" sz="4800" b="1" dirty="0">
                <a:solidFill>
                  <a:srgbClr val="0666B8"/>
                </a:solidFill>
                <a:latin typeface="Arial" panose="020B0604020202020204" pitchFamily="34" charset="0"/>
                <a:cs typeface="Arial" panose="020B0604020202020204" pitchFamily="34" charset="0"/>
              </a:rPr>
              <a:t>Difficult Airway Society 2025 guidelines for management of unanticipated difficult tracheal intubation in adults</a:t>
            </a:r>
          </a:p>
        </p:txBody>
      </p:sp>
      <p:pic>
        <p:nvPicPr>
          <p:cNvPr id="5" name="Picture 4">
            <a:extLst>
              <a:ext uri="{FF2B5EF4-FFF2-40B4-BE49-F238E27FC236}">
                <a16:creationId xmlns:a16="http://schemas.microsoft.com/office/drawing/2014/main" id="{013DC4B2-33BF-EF45-B067-BB2297D3DF0B}"/>
              </a:ext>
            </a:extLst>
          </p:cNvPr>
          <p:cNvPicPr>
            <a:picLocks noChangeAspect="1"/>
          </p:cNvPicPr>
          <p:nvPr/>
        </p:nvPicPr>
        <p:blipFill>
          <a:blip r:embed="rId2"/>
          <a:stretch>
            <a:fillRect/>
          </a:stretch>
        </p:blipFill>
        <p:spPr>
          <a:xfrm>
            <a:off x="162320" y="2235200"/>
            <a:ext cx="2544364" cy="1797977"/>
          </a:xfrm>
          <a:prstGeom prst="rect">
            <a:avLst/>
          </a:prstGeom>
        </p:spPr>
      </p:pic>
      <p:sp>
        <p:nvSpPr>
          <p:cNvPr id="11" name="Subtitle 10">
            <a:extLst>
              <a:ext uri="{FF2B5EF4-FFF2-40B4-BE49-F238E27FC236}">
                <a16:creationId xmlns:a16="http://schemas.microsoft.com/office/drawing/2014/main" id="{03E0C0EA-5259-9FBB-728C-04B262B2270C}"/>
              </a:ext>
            </a:extLst>
          </p:cNvPr>
          <p:cNvSpPr>
            <a:spLocks noGrp="1"/>
          </p:cNvSpPr>
          <p:nvPr>
            <p:ph type="subTitle" idx="1"/>
          </p:nvPr>
        </p:nvSpPr>
        <p:spPr>
          <a:xfrm>
            <a:off x="2706684" y="4783138"/>
            <a:ext cx="7643816" cy="1655762"/>
          </a:xfrm>
        </p:spPr>
        <p:txBody>
          <a:bodyPr/>
          <a:lstStyle/>
          <a:p>
            <a:pPr algn="l"/>
            <a:r>
              <a:rPr lang="en-US" b="1" dirty="0">
                <a:solidFill>
                  <a:srgbClr val="0666B8"/>
                </a:solidFill>
                <a:latin typeface="Arial" panose="020B0604020202020204" pitchFamily="34" charset="0"/>
                <a:cs typeface="Arial" panose="020B0604020202020204" pitchFamily="34" charset="0"/>
              </a:rPr>
              <a:t>Summary slide deck</a:t>
            </a:r>
          </a:p>
        </p:txBody>
      </p:sp>
    </p:spTree>
    <p:extLst>
      <p:ext uri="{BB962C8B-B14F-4D97-AF65-F5344CB8AC3E}">
        <p14:creationId xmlns:p14="http://schemas.microsoft.com/office/powerpoint/2010/main" val="4136256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6282D-BDBB-2819-66E6-5B8FB49F32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5B9BEE-0FF1-AF9E-ED9B-B0678E6078E4}"/>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PLANNING AND STRATEGY</a:t>
            </a:r>
          </a:p>
        </p:txBody>
      </p:sp>
      <p:sp>
        <p:nvSpPr>
          <p:cNvPr id="3" name="Subtitle 2">
            <a:extLst>
              <a:ext uri="{FF2B5EF4-FFF2-40B4-BE49-F238E27FC236}">
                <a16:creationId xmlns:a16="http://schemas.microsoft.com/office/drawing/2014/main" id="{D50716F2-4BA4-FF41-5859-D6900D9A7EF4}"/>
              </a:ext>
            </a:extLst>
          </p:cNvPr>
          <p:cNvSpPr>
            <a:spLocks noGrp="1"/>
          </p:cNvSpPr>
          <p:nvPr>
            <p:ph idx="1"/>
          </p:nvPr>
        </p:nvSpPr>
        <p:spPr/>
        <p:txBody>
          <a:bodyPr/>
          <a:lstStyle/>
          <a:p>
            <a:pPr>
              <a:lnSpc>
                <a:spcPct val="110000"/>
              </a:lnSpc>
            </a:pPr>
            <a:r>
              <a:rPr lang="en-US" dirty="0">
                <a:latin typeface="Arial" panose="020B0604020202020204" pitchFamily="34" charset="0"/>
                <a:cs typeface="Arial" panose="020B0604020202020204" pitchFamily="34" charset="0"/>
              </a:rPr>
              <a:t>Out-of-hours airway management is associated with increased risks; teams should plan accordingly.</a:t>
            </a: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r>
              <a:rPr lang="en-US" dirty="0">
                <a:latin typeface="Arial" panose="020B0604020202020204" pitchFamily="34" charset="0"/>
                <a:cs typeface="Arial" panose="020B0604020202020204" pitchFamily="34" charset="0"/>
              </a:rPr>
              <a:t>Optimal location for airway management should be considered.</a:t>
            </a: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r>
              <a:rPr lang="en-US" dirty="0">
                <a:latin typeface="Arial" panose="020B0604020202020204" pitchFamily="34" charset="0"/>
                <a:cs typeface="Arial" panose="020B0604020202020204" pitchFamily="34" charset="0"/>
              </a:rPr>
              <a:t>Consider a checklist when performing emergency tracheal intubation.</a:t>
            </a:r>
          </a:p>
        </p:txBody>
      </p:sp>
    </p:spTree>
    <p:extLst>
      <p:ext uri="{BB962C8B-B14F-4D97-AF65-F5344CB8AC3E}">
        <p14:creationId xmlns:p14="http://schemas.microsoft.com/office/powerpoint/2010/main" val="3961027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6B312-B9CA-24D1-3CEF-84DEE7924A48}"/>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A730D6AC-EF1C-BFA1-08E7-C51E5BB517C8}"/>
              </a:ext>
            </a:extLst>
          </p:cNvPr>
          <p:cNvPicPr>
            <a:picLocks noChangeAspect="1"/>
          </p:cNvPicPr>
          <p:nvPr/>
        </p:nvPicPr>
        <p:blipFill>
          <a:blip r:embed="rId2"/>
          <a:srcRect l="2675" t="2778" r="2751" b="88224"/>
          <a:stretch>
            <a:fillRect/>
          </a:stretch>
        </p:blipFill>
        <p:spPr>
          <a:xfrm>
            <a:off x="3139243" y="182848"/>
            <a:ext cx="5913511" cy="766800"/>
          </a:xfrm>
          <a:prstGeom prst="rect">
            <a:avLst/>
          </a:prstGeom>
        </p:spPr>
      </p:pic>
      <p:pic>
        <p:nvPicPr>
          <p:cNvPr id="4" name="Picture 3">
            <a:extLst>
              <a:ext uri="{FF2B5EF4-FFF2-40B4-BE49-F238E27FC236}">
                <a16:creationId xmlns:a16="http://schemas.microsoft.com/office/drawing/2014/main" id="{AE61A371-E0CE-C09A-8CCC-68E40AB0C1A4}"/>
              </a:ext>
            </a:extLst>
          </p:cNvPr>
          <p:cNvPicPr>
            <a:picLocks noChangeAspect="1"/>
          </p:cNvPicPr>
          <p:nvPr/>
        </p:nvPicPr>
        <p:blipFill>
          <a:blip r:embed="rId2"/>
          <a:srcRect l="2675" t="27619" r="2751" b="1712"/>
          <a:stretch>
            <a:fillRect/>
          </a:stretch>
        </p:blipFill>
        <p:spPr>
          <a:xfrm>
            <a:off x="3408039" y="807507"/>
            <a:ext cx="5375919" cy="5474482"/>
          </a:xfrm>
          <a:prstGeom prst="rect">
            <a:avLst/>
          </a:prstGeom>
        </p:spPr>
      </p:pic>
      <p:sp>
        <p:nvSpPr>
          <p:cNvPr id="5" name="Rectangle 4">
            <a:extLst>
              <a:ext uri="{FF2B5EF4-FFF2-40B4-BE49-F238E27FC236}">
                <a16:creationId xmlns:a16="http://schemas.microsoft.com/office/drawing/2014/main" id="{0AE31098-7A32-4B8A-899E-D3A0CB64D42C}"/>
              </a:ext>
            </a:extLst>
          </p:cNvPr>
          <p:cNvSpPr/>
          <p:nvPr/>
        </p:nvSpPr>
        <p:spPr>
          <a:xfrm>
            <a:off x="3055716" y="159698"/>
            <a:ext cx="5997038" cy="6099141"/>
          </a:xfrm>
          <a:prstGeom prst="rect">
            <a:avLst/>
          </a:prstGeom>
          <a:noFill/>
          <a:ln w="107950">
            <a:solidFill>
              <a:srgbClr val="DEE7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390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CFDB8-8B14-F767-AD68-07AF656A5C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962D82-6613-6454-B55B-FF6EE6251B1A}"/>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MONITORING</a:t>
            </a:r>
          </a:p>
        </p:txBody>
      </p:sp>
      <p:sp>
        <p:nvSpPr>
          <p:cNvPr id="3" name="Subtitle 2">
            <a:extLst>
              <a:ext uri="{FF2B5EF4-FFF2-40B4-BE49-F238E27FC236}">
                <a16:creationId xmlns:a16="http://schemas.microsoft.com/office/drawing/2014/main" id="{02287116-059B-40AB-1372-4DC11879A0A5}"/>
              </a:ext>
            </a:extLst>
          </p:cNvPr>
          <p:cNvSpPr>
            <a:spLocks noGrp="1"/>
          </p:cNvSpPr>
          <p:nvPr>
            <p:ph idx="1"/>
          </p:nvPr>
        </p:nvSpPr>
        <p:spPr/>
        <p:txBody>
          <a:bodyPr/>
          <a:lstStyle/>
          <a:p>
            <a:pPr>
              <a:lnSpc>
                <a:spcPct val="110000"/>
              </a:lnSpc>
            </a:pPr>
            <a:r>
              <a:rPr lang="en-US" dirty="0">
                <a:latin typeface="Arial" panose="020B0604020202020204" pitchFamily="34" charset="0"/>
                <a:cs typeface="Arial" panose="020B0604020202020204" pitchFamily="34" charset="0"/>
              </a:rPr>
              <a:t>Waveform capnography should be checked before induction of </a:t>
            </a:r>
            <a:r>
              <a:rPr lang="en-US" dirty="0" err="1">
                <a:latin typeface="Arial" panose="020B0604020202020204" pitchFamily="34" charset="0"/>
                <a:cs typeface="Arial" panose="020B0604020202020204" pitchFamily="34" charset="0"/>
              </a:rPr>
              <a:t>anaesthesia</a:t>
            </a:r>
            <a:r>
              <a:rPr lang="en-US" dirty="0">
                <a:latin typeface="Arial" panose="020B0604020202020204" pitchFamily="34" charset="0"/>
                <a:cs typeface="Arial" panose="020B0604020202020204" pitchFamily="34" charset="0"/>
              </a:rPr>
              <a:t>.</a:t>
            </a: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r>
              <a:rPr lang="en-US" dirty="0">
                <a:latin typeface="Arial" panose="020B0604020202020204" pitchFamily="34" charset="0"/>
                <a:cs typeface="Arial" panose="020B0604020202020204" pitchFamily="34" charset="0"/>
              </a:rPr>
              <a:t>Audible SpO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tones should be enabled before induction of </a:t>
            </a:r>
            <a:r>
              <a:rPr lang="en-US" dirty="0" err="1">
                <a:latin typeface="Arial" panose="020B0604020202020204" pitchFamily="34" charset="0"/>
                <a:cs typeface="Arial" panose="020B0604020202020204" pitchFamily="34" charset="0"/>
              </a:rPr>
              <a:t>anaesthesia</a:t>
            </a:r>
            <a:r>
              <a:rPr lang="en-US" dirty="0">
                <a:latin typeface="Arial" panose="020B0604020202020204" pitchFamily="34" charset="0"/>
                <a:cs typeface="Arial" panose="020B0604020202020204" pitchFamily="34" charset="0"/>
              </a:rPr>
              <a:t>.</a:t>
            </a: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r>
              <a:rPr lang="en-US" dirty="0">
                <a:latin typeface="Arial" panose="020B0604020202020204" pitchFamily="34" charset="0"/>
                <a:cs typeface="Arial" panose="020B0604020202020204" pitchFamily="34" charset="0"/>
              </a:rPr>
              <a:t>Continuous, uninterrupted waveform capnography should be used throughout all phases of airway management.</a:t>
            </a:r>
          </a:p>
        </p:txBody>
      </p:sp>
    </p:spTree>
    <p:extLst>
      <p:ext uri="{BB962C8B-B14F-4D97-AF65-F5344CB8AC3E}">
        <p14:creationId xmlns:p14="http://schemas.microsoft.com/office/powerpoint/2010/main" val="3116387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79E60-39E1-5A97-D5C1-E42003D1A4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CEA5D9-22B7-2BF9-3A94-B2C50A6C4454}"/>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MONITORING</a:t>
            </a:r>
          </a:p>
        </p:txBody>
      </p:sp>
      <p:sp>
        <p:nvSpPr>
          <p:cNvPr id="3" name="Subtitle 2">
            <a:extLst>
              <a:ext uri="{FF2B5EF4-FFF2-40B4-BE49-F238E27FC236}">
                <a16:creationId xmlns:a16="http://schemas.microsoft.com/office/drawing/2014/main" id="{C62E129D-0D37-DD1A-8F15-95A1BE471823}"/>
              </a:ext>
            </a:extLst>
          </p:cNvPr>
          <p:cNvSpPr>
            <a:spLocks noGrp="1"/>
          </p:cNvSpPr>
          <p:nvPr>
            <p:ph idx="1"/>
          </p:nvPr>
        </p:nvSpPr>
        <p:spPr/>
        <p:txBody>
          <a:bodyPr/>
          <a:lstStyle/>
          <a:p>
            <a:pPr>
              <a:lnSpc>
                <a:spcPct val="150000"/>
              </a:lnSpc>
            </a:pPr>
            <a:r>
              <a:rPr lang="en-US" dirty="0">
                <a:latin typeface="Arial" panose="020B0604020202020204" pitchFamily="34" charset="0"/>
                <a:cs typeface="Arial" panose="020B0604020202020204" pitchFamily="34" charset="0"/>
              </a:rPr>
              <a:t>Quantitative neuromuscular monitoring should be used to confirm adequate neuromuscular blockade before tracheal intubation attempts, when feasible.</a:t>
            </a:r>
          </a:p>
          <a:p>
            <a:pPr>
              <a:lnSpc>
                <a:spcPct val="150000"/>
              </a:lnSpc>
            </a:pPr>
            <a:endParaRPr lang="en-US" sz="1400"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Institutions should provide equipment that enables patient monitoring in accordance with current Association of </a:t>
            </a:r>
            <a:r>
              <a:rPr lang="en-US" dirty="0" err="1">
                <a:latin typeface="Arial" panose="020B0604020202020204" pitchFamily="34" charset="0"/>
                <a:cs typeface="Arial" panose="020B0604020202020204" pitchFamily="34" charset="0"/>
              </a:rPr>
              <a:t>Anaesthetists</a:t>
            </a:r>
            <a:r>
              <a:rPr lang="en-US" dirty="0">
                <a:latin typeface="Arial" panose="020B0604020202020204" pitchFamily="34" charset="0"/>
                <a:cs typeface="Arial" panose="020B0604020202020204" pitchFamily="34" charset="0"/>
              </a:rPr>
              <a:t> recommendations.</a:t>
            </a:r>
          </a:p>
        </p:txBody>
      </p:sp>
    </p:spTree>
    <p:extLst>
      <p:ext uri="{BB962C8B-B14F-4D97-AF65-F5344CB8AC3E}">
        <p14:creationId xmlns:p14="http://schemas.microsoft.com/office/powerpoint/2010/main" val="1226889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3650A-6D30-7426-A54E-D0E6267219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D695FA-7B8A-6BA2-DCCC-7F1F22C120B6}"/>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DRUGS</a:t>
            </a:r>
          </a:p>
        </p:txBody>
      </p:sp>
      <p:sp>
        <p:nvSpPr>
          <p:cNvPr id="3" name="Subtitle 2">
            <a:extLst>
              <a:ext uri="{FF2B5EF4-FFF2-40B4-BE49-F238E27FC236}">
                <a16:creationId xmlns:a16="http://schemas.microsoft.com/office/drawing/2014/main" id="{1C5085C3-A7C1-2039-187B-BD346B0E4751}"/>
              </a:ext>
            </a:extLst>
          </p:cNvPr>
          <p:cNvSpPr>
            <a:spLocks noGrp="1"/>
          </p:cNvSpPr>
          <p:nvPr>
            <p:ph idx="1"/>
          </p:nvPr>
        </p:nvSpPr>
        <p:spPr/>
        <p:txBody>
          <a:bodyPr/>
          <a:lstStyle/>
          <a:p>
            <a:pPr lvl="0">
              <a:lnSpc>
                <a:spcPct val="150000"/>
              </a:lnSpc>
            </a:pPr>
            <a:r>
              <a:rPr lang="en-GB" dirty="0">
                <a:latin typeface="Arial" panose="020B0604020202020204" pitchFamily="34" charset="0"/>
                <a:cs typeface="Arial" panose="020B0604020202020204" pitchFamily="34" charset="0"/>
              </a:rPr>
              <a:t>Neuromuscular blocking agents should be routinely used to facilitate tracheal intubation.</a:t>
            </a:r>
          </a:p>
        </p:txBody>
      </p:sp>
    </p:spTree>
    <p:extLst>
      <p:ext uri="{BB962C8B-B14F-4D97-AF65-F5344CB8AC3E}">
        <p14:creationId xmlns:p14="http://schemas.microsoft.com/office/powerpoint/2010/main" val="2372264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A7912-49F1-EA1C-DCCC-8C3D112DFF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048425-95F6-FD08-401F-5B0021E5148F}"/>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PEROXYGENATION</a:t>
            </a:r>
          </a:p>
        </p:txBody>
      </p:sp>
      <p:sp>
        <p:nvSpPr>
          <p:cNvPr id="3" name="Subtitle 2">
            <a:extLst>
              <a:ext uri="{FF2B5EF4-FFF2-40B4-BE49-F238E27FC236}">
                <a16:creationId xmlns:a16="http://schemas.microsoft.com/office/drawing/2014/main" id="{21FEE7DA-C9F8-7358-13EF-A12C941D34F0}"/>
              </a:ext>
            </a:extLst>
          </p:cNvPr>
          <p:cNvSpPr>
            <a:spLocks noGrp="1"/>
          </p:cNvSpPr>
          <p:nvPr>
            <p:ph idx="1"/>
          </p:nvPr>
        </p:nvSpPr>
        <p:spPr/>
        <p:txBody>
          <a:bodyPr/>
          <a:lstStyle/>
          <a:p>
            <a:pPr marL="0" lvl="0" indent="0" algn="ctr">
              <a:lnSpc>
                <a:spcPct val="150000"/>
              </a:lnSpc>
              <a:buNone/>
            </a:pPr>
            <a:r>
              <a:rPr lang="en-GB" i="1" dirty="0">
                <a:latin typeface="Arial" panose="020B0604020202020204" pitchFamily="34" charset="0"/>
                <a:cs typeface="Arial" panose="020B0604020202020204" pitchFamily="34" charset="0"/>
              </a:rPr>
              <a:t>The process of continuous oxygen delivery from before induction of anaesthesia (pre-oxygenation), during apnoea (apnoeic oxygenation), and throughout attempts at airway management (e.g. laryngoscopy) until the airway is secured. </a:t>
            </a:r>
          </a:p>
        </p:txBody>
      </p:sp>
    </p:spTree>
    <p:extLst>
      <p:ext uri="{BB962C8B-B14F-4D97-AF65-F5344CB8AC3E}">
        <p14:creationId xmlns:p14="http://schemas.microsoft.com/office/powerpoint/2010/main" val="2763855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244DC-EE5E-8296-6933-2D4A0B61BF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936959-AA37-68D4-84C5-2CD55E5CFB5B}"/>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PEROXYGENATION</a:t>
            </a:r>
          </a:p>
        </p:txBody>
      </p:sp>
      <p:sp>
        <p:nvSpPr>
          <p:cNvPr id="3" name="Subtitle 2">
            <a:extLst>
              <a:ext uri="{FF2B5EF4-FFF2-40B4-BE49-F238E27FC236}">
                <a16:creationId xmlns:a16="http://schemas.microsoft.com/office/drawing/2014/main" id="{67B40B45-AF2B-47ED-5F0F-BA0F88C88ADB}"/>
              </a:ext>
            </a:extLst>
          </p:cNvPr>
          <p:cNvSpPr>
            <a:spLocks noGrp="1"/>
          </p:cNvSpPr>
          <p:nvPr>
            <p:ph idx="1"/>
          </p:nvPr>
        </p:nvSpPr>
        <p:spPr/>
        <p:txBody>
          <a:bodyPr/>
          <a:lstStyle/>
          <a:p>
            <a:pPr lvl="0"/>
            <a:r>
              <a:rPr lang="en-GB" dirty="0">
                <a:latin typeface="Arial" panose="020B0604020202020204" pitchFamily="34" charset="0"/>
                <a:cs typeface="Arial" panose="020B0604020202020204" pitchFamily="34" charset="0"/>
              </a:rPr>
              <a:t>All patients should be pre-oxygenated before induction of general anaesthesia.</a:t>
            </a:r>
          </a:p>
          <a:p>
            <a:pPr lvl="0"/>
            <a:endParaRPr lang="en-GB" sz="1400"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Pre-oxygenation should be performed in the head-up position and with a technique allowing positive pressure, where feasible.</a:t>
            </a:r>
          </a:p>
          <a:p>
            <a:pPr lvl="0"/>
            <a:endParaRPr lang="en-GB" sz="1400"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In patients with a risk of difficult airway management, peroxygenation should be used, ideally with high-flow nasal oxygen.</a:t>
            </a:r>
          </a:p>
        </p:txBody>
      </p:sp>
    </p:spTree>
    <p:extLst>
      <p:ext uri="{BB962C8B-B14F-4D97-AF65-F5344CB8AC3E}">
        <p14:creationId xmlns:p14="http://schemas.microsoft.com/office/powerpoint/2010/main" val="908507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DFC59-9050-D74F-3D00-607B92A28F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0A6936-4FAB-BF53-FB87-05F2A5E13FE2}"/>
              </a:ext>
            </a:extLst>
          </p:cNvPr>
          <p:cNvSpPr>
            <a:spLocks noGrp="1"/>
          </p:cNvSpPr>
          <p:nvPr>
            <p:ph type="title"/>
          </p:nvPr>
        </p:nvSpPr>
        <p:spPr>
          <a:xfrm>
            <a:off x="838200" y="2002631"/>
            <a:ext cx="10515600" cy="2852737"/>
          </a:xfrm>
        </p:spPr>
        <p:txBody>
          <a:bodyPr anchor="ctr"/>
          <a:lstStyle/>
          <a:p>
            <a:r>
              <a:rPr lang="en-US" b="1" dirty="0">
                <a:solidFill>
                  <a:srgbClr val="0666B8"/>
                </a:solidFill>
                <a:latin typeface="Arial" panose="020B0604020202020204" pitchFamily="34" charset="0"/>
                <a:cs typeface="Arial" panose="020B0604020202020204" pitchFamily="34" charset="0"/>
              </a:rPr>
              <a:t>DAS 2025 DIFFICULT UNANTICIPATED TRACHEAL INTUBATION ALGORITHM</a:t>
            </a:r>
          </a:p>
        </p:txBody>
      </p:sp>
    </p:spTree>
    <p:extLst>
      <p:ext uri="{BB962C8B-B14F-4D97-AF65-F5344CB8AC3E}">
        <p14:creationId xmlns:p14="http://schemas.microsoft.com/office/powerpoint/2010/main" val="695155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C5B990-FB0D-FF63-10B1-919E0BD3DFFA}"/>
              </a:ext>
            </a:extLst>
          </p:cNvPr>
          <p:cNvPicPr>
            <a:picLocks noChangeAspect="1"/>
          </p:cNvPicPr>
          <p:nvPr/>
        </p:nvPicPr>
        <p:blipFill>
          <a:blip r:embed="rId2"/>
          <a:stretch>
            <a:fillRect/>
          </a:stretch>
        </p:blipFill>
        <p:spPr>
          <a:xfrm>
            <a:off x="798551" y="76200"/>
            <a:ext cx="10594897" cy="6188556"/>
          </a:xfrm>
          <a:prstGeom prst="rect">
            <a:avLst/>
          </a:prstGeom>
        </p:spPr>
      </p:pic>
    </p:spTree>
    <p:extLst>
      <p:ext uri="{BB962C8B-B14F-4D97-AF65-F5344CB8AC3E}">
        <p14:creationId xmlns:p14="http://schemas.microsoft.com/office/powerpoint/2010/main" val="4237683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F92EB-622E-BAD5-C266-939E0F266A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66DBD8-0026-ABA7-8A3E-ACCE88293B6C}"/>
              </a:ext>
            </a:extLst>
          </p:cNvPr>
          <p:cNvSpPr>
            <a:spLocks noGrp="1"/>
          </p:cNvSpPr>
          <p:nvPr>
            <p:ph type="title"/>
          </p:nvPr>
        </p:nvSpPr>
        <p:spPr>
          <a:xfrm>
            <a:off x="838200" y="2002631"/>
            <a:ext cx="10515600" cy="2852737"/>
          </a:xfrm>
        </p:spPr>
        <p:txBody>
          <a:bodyPr anchor="ctr"/>
          <a:lstStyle/>
          <a:p>
            <a:r>
              <a:rPr lang="en-US" b="1" dirty="0">
                <a:solidFill>
                  <a:srgbClr val="0666B8"/>
                </a:solidFill>
                <a:latin typeface="Arial" panose="020B0604020202020204" pitchFamily="34" charset="0"/>
                <a:cs typeface="Arial" panose="020B0604020202020204" pitchFamily="34" charset="0"/>
              </a:rPr>
              <a:t>PLAN A:</a:t>
            </a:r>
            <a:br>
              <a:rPr lang="en-US" b="1" dirty="0">
                <a:solidFill>
                  <a:srgbClr val="0666B8"/>
                </a:solidFill>
                <a:latin typeface="Arial" panose="020B0604020202020204" pitchFamily="34" charset="0"/>
                <a:cs typeface="Arial" panose="020B0604020202020204" pitchFamily="34" charset="0"/>
              </a:rPr>
            </a:br>
            <a:br>
              <a:rPr lang="en-US" sz="4000" b="1" dirty="0">
                <a:solidFill>
                  <a:srgbClr val="0666B8"/>
                </a:solidFill>
                <a:latin typeface="Arial" panose="020B0604020202020204" pitchFamily="34" charset="0"/>
                <a:cs typeface="Arial" panose="020B0604020202020204" pitchFamily="34" charset="0"/>
              </a:rPr>
            </a:br>
            <a:r>
              <a:rPr lang="en-US" b="1" dirty="0">
                <a:solidFill>
                  <a:srgbClr val="0666B8"/>
                </a:solidFill>
                <a:latin typeface="Arial" panose="020B0604020202020204" pitchFamily="34" charset="0"/>
                <a:cs typeface="Arial" panose="020B0604020202020204" pitchFamily="34" charset="0"/>
              </a:rPr>
              <a:t>TRACHEAL INTUBATION</a:t>
            </a:r>
          </a:p>
        </p:txBody>
      </p:sp>
    </p:spTree>
    <p:extLst>
      <p:ext uri="{BB962C8B-B14F-4D97-AF65-F5344CB8AC3E}">
        <p14:creationId xmlns:p14="http://schemas.microsoft.com/office/powerpoint/2010/main" val="339417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1A8B8EE-BB33-7D4C-A13E-8CD1D128E277}"/>
              </a:ext>
            </a:extLst>
          </p:cNvPr>
          <p:cNvSpPr>
            <a:spLocks noGrp="1"/>
          </p:cNvSpPr>
          <p:nvPr>
            <p:ph idx="1"/>
          </p:nvPr>
        </p:nvSpPr>
        <p:spPr/>
        <p:txBody>
          <a:bodyPr/>
          <a:lstStyle/>
          <a:p>
            <a:pPr marL="0" indent="0">
              <a:lnSpc>
                <a:spcPct val="110000"/>
              </a:lnSpc>
              <a:buNone/>
            </a:pPr>
            <a:r>
              <a:rPr lang="en-US" dirty="0">
                <a:latin typeface="Arial" panose="020B0604020202020204" pitchFamily="34" charset="0"/>
                <a:cs typeface="Arial" panose="020B0604020202020204" pitchFamily="34" charset="0"/>
              </a:rPr>
              <a:t>This slide deck is intended to be used to support local educators in delivering the 2025 DAS Intubation Guidelines locally. Adaptation of the contents of this presentation for local needs is acceptable but is not the responsibility of the authors. Any copyright to content should adhere to CC BY-NC-ND licenses. For permissions, please contact DAS.</a:t>
            </a:r>
          </a:p>
        </p:txBody>
      </p:sp>
    </p:spTree>
    <p:extLst>
      <p:ext uri="{BB962C8B-B14F-4D97-AF65-F5344CB8AC3E}">
        <p14:creationId xmlns:p14="http://schemas.microsoft.com/office/powerpoint/2010/main" val="2622357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2A8B4-3B97-669D-9A6E-D1A9BB7FBF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9B089C-D2E7-7D7B-57A9-59A5CC5422CB}"/>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PLAN A: TRACHEAL INTUBATION</a:t>
            </a:r>
          </a:p>
        </p:txBody>
      </p:sp>
      <p:sp>
        <p:nvSpPr>
          <p:cNvPr id="3" name="Subtitle 2">
            <a:extLst>
              <a:ext uri="{FF2B5EF4-FFF2-40B4-BE49-F238E27FC236}">
                <a16:creationId xmlns:a16="http://schemas.microsoft.com/office/drawing/2014/main" id="{B3486365-23FE-57DA-D57E-A4BA35F7B30D}"/>
              </a:ext>
            </a:extLst>
          </p:cNvPr>
          <p:cNvSpPr>
            <a:spLocks noGrp="1"/>
          </p:cNvSpPr>
          <p:nvPr>
            <p:ph idx="1"/>
          </p:nvPr>
        </p:nvSpPr>
        <p:spPr/>
        <p:txBody>
          <a:bodyPr/>
          <a:lstStyle/>
          <a:p>
            <a:pPr lvl="0"/>
            <a:r>
              <a:rPr lang="en-GB" dirty="0">
                <a:latin typeface="Arial" panose="020B0604020202020204" pitchFamily="34" charset="0"/>
                <a:cs typeface="Arial" panose="020B0604020202020204" pitchFamily="34" charset="0"/>
              </a:rPr>
              <a:t>A videolaryngoscope should be used for tracheal intubation whenever possible.</a:t>
            </a:r>
          </a:p>
          <a:p>
            <a:pPr lvl="0"/>
            <a:endParaRPr lang="en-GB" sz="1400"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Airway managers should be aware of the differences in videolaryngoscope blade types and techniques.</a:t>
            </a:r>
          </a:p>
          <a:p>
            <a:pPr lvl="0"/>
            <a:endParaRPr lang="en-GB" sz="1400"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Airway managers should attain and maintain competence in the use of </a:t>
            </a:r>
            <a:r>
              <a:rPr lang="en-GB" dirty="0" err="1">
                <a:latin typeface="Arial" panose="020B0604020202020204" pitchFamily="34" charset="0"/>
                <a:cs typeface="Arial" panose="020B0604020202020204" pitchFamily="34" charset="0"/>
              </a:rPr>
              <a:t>videolaryngoscopes</a:t>
            </a:r>
            <a:r>
              <a:rPr lang="en-GB" dirty="0">
                <a:latin typeface="Arial" panose="020B0604020202020204" pitchFamily="34" charset="0"/>
                <a:cs typeface="Arial" panose="020B0604020202020204" pitchFamily="34" charset="0"/>
              </a:rPr>
              <a:t> available in their department.</a:t>
            </a:r>
          </a:p>
        </p:txBody>
      </p:sp>
    </p:spTree>
    <p:extLst>
      <p:ext uri="{BB962C8B-B14F-4D97-AF65-F5344CB8AC3E}">
        <p14:creationId xmlns:p14="http://schemas.microsoft.com/office/powerpoint/2010/main" val="1592720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1F442-2800-87ED-BF20-DC33782ED9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9790F3-3120-827C-7EFB-8DBE4820FEC0}"/>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PLAN A: TRACHEAL INTUBATION</a:t>
            </a:r>
          </a:p>
        </p:txBody>
      </p:sp>
      <p:sp>
        <p:nvSpPr>
          <p:cNvPr id="3" name="Subtitle 2">
            <a:extLst>
              <a:ext uri="{FF2B5EF4-FFF2-40B4-BE49-F238E27FC236}">
                <a16:creationId xmlns:a16="http://schemas.microsoft.com/office/drawing/2014/main" id="{6B227EDC-CFD2-0230-9AE0-04B7E886A51D}"/>
              </a:ext>
            </a:extLst>
          </p:cNvPr>
          <p:cNvSpPr>
            <a:spLocks noGrp="1"/>
          </p:cNvSpPr>
          <p:nvPr>
            <p:ph idx="1"/>
          </p:nvPr>
        </p:nvSpPr>
        <p:spPr/>
        <p:txBody>
          <a:bodyPr/>
          <a:lstStyle/>
          <a:p>
            <a:pPr lvl="0"/>
            <a:r>
              <a:rPr lang="en-GB" dirty="0">
                <a:latin typeface="Arial" panose="020B0604020202020204" pitchFamily="34" charset="0"/>
                <a:cs typeface="Arial" panose="020B0604020202020204" pitchFamily="34" charset="0"/>
              </a:rPr>
              <a:t>The number of intubation attempts should be limited to a maximum of three, plus one final attempt by a more experienced colleague (3+1).</a:t>
            </a:r>
          </a:p>
          <a:p>
            <a:pPr lvl="0"/>
            <a:endParaRPr lang="en-GB" sz="1400"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A stylet, bougie or flexible bronchoscope should be used with a hyperangulated videolaryngoscope blade.</a:t>
            </a:r>
          </a:p>
          <a:p>
            <a:pPr lvl="0"/>
            <a:endParaRPr lang="en-GB" sz="1400"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Successful tracheal intubation ideally should be confirmed with a two-point check: sustained exhaled carbon dioxide and visualisation of the tracheal tube through the vocal cords.</a:t>
            </a:r>
          </a:p>
        </p:txBody>
      </p:sp>
    </p:spTree>
    <p:extLst>
      <p:ext uri="{BB962C8B-B14F-4D97-AF65-F5344CB8AC3E}">
        <p14:creationId xmlns:p14="http://schemas.microsoft.com/office/powerpoint/2010/main" val="1169610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EB482-F099-66F8-FC32-CFA46F958A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2A5E80-C447-AE39-28D9-788565E4999C}"/>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PLAN A: TRACHEAL INTUBATION</a:t>
            </a:r>
          </a:p>
        </p:txBody>
      </p:sp>
      <p:sp>
        <p:nvSpPr>
          <p:cNvPr id="3" name="Subtitle 2">
            <a:extLst>
              <a:ext uri="{FF2B5EF4-FFF2-40B4-BE49-F238E27FC236}">
                <a16:creationId xmlns:a16="http://schemas.microsoft.com/office/drawing/2014/main" id="{003CCA0C-F086-442C-F8F0-659B38929F7A}"/>
              </a:ext>
            </a:extLst>
          </p:cNvPr>
          <p:cNvSpPr>
            <a:spLocks noGrp="1"/>
          </p:cNvSpPr>
          <p:nvPr>
            <p:ph idx="1"/>
          </p:nvPr>
        </p:nvSpPr>
        <p:spPr/>
        <p:txBody>
          <a:bodyPr/>
          <a:lstStyle/>
          <a:p>
            <a:pPr lvl="0"/>
            <a:r>
              <a:rPr lang="en-GB" dirty="0">
                <a:latin typeface="Arial" panose="020B0604020202020204" pitchFamily="34" charset="0"/>
                <a:cs typeface="Arial" panose="020B0604020202020204" pitchFamily="34" charset="0"/>
              </a:rPr>
              <a:t>In the event of a poor glottic view during laryngoscopy, consider use of external laryngeal manipulation.</a:t>
            </a:r>
          </a:p>
          <a:p>
            <a:pPr lvl="0"/>
            <a:endParaRPr lang="en-GB" sz="1400"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When difficulty with laryngoscopy or tracheal intubation occur:</a:t>
            </a:r>
          </a:p>
          <a:p>
            <a:pPr lvl="1"/>
            <a:r>
              <a:rPr lang="en-GB" dirty="0">
                <a:latin typeface="Arial" panose="020B0604020202020204" pitchFamily="34" charset="0"/>
                <a:cs typeface="Arial" panose="020B0604020202020204" pitchFamily="34" charset="0"/>
              </a:rPr>
              <a:t>Continue oxygenation throughout</a:t>
            </a:r>
          </a:p>
          <a:p>
            <a:pPr lvl="1"/>
            <a:endParaRPr lang="en-GB" sz="1000"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Maintain anaesthesia</a:t>
            </a:r>
          </a:p>
          <a:p>
            <a:pPr lvl="1"/>
            <a:endParaRPr lang="en-GB" sz="1000"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Optimise head and neck position; blade size and type; adjunct; tube size and type; external laryngeal manipulation; remove cricoid force; optimise neuromuscular blockade; change operator; suction; and optimise ergonomics</a:t>
            </a:r>
          </a:p>
        </p:txBody>
      </p:sp>
    </p:spTree>
    <p:extLst>
      <p:ext uri="{BB962C8B-B14F-4D97-AF65-F5344CB8AC3E}">
        <p14:creationId xmlns:p14="http://schemas.microsoft.com/office/powerpoint/2010/main" val="4175006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ADEB9-CA05-33E5-250D-2ED3EC98545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65B2C7D-F7FE-66B4-D58B-654FA7DF0AD5}"/>
              </a:ext>
            </a:extLst>
          </p:cNvPr>
          <p:cNvPicPr>
            <a:picLocks noChangeAspect="1"/>
          </p:cNvPicPr>
          <p:nvPr/>
        </p:nvPicPr>
        <p:blipFill>
          <a:blip r:embed="rId2"/>
          <a:stretch>
            <a:fillRect/>
          </a:stretch>
        </p:blipFill>
        <p:spPr>
          <a:xfrm>
            <a:off x="923468" y="375378"/>
            <a:ext cx="10345064" cy="5786403"/>
          </a:xfrm>
          <a:prstGeom prst="rect">
            <a:avLst/>
          </a:prstGeom>
        </p:spPr>
      </p:pic>
    </p:spTree>
    <p:extLst>
      <p:ext uri="{BB962C8B-B14F-4D97-AF65-F5344CB8AC3E}">
        <p14:creationId xmlns:p14="http://schemas.microsoft.com/office/powerpoint/2010/main" val="190098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EA9F2-7A81-4875-AAFD-1F077FD858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EB6981-5497-2550-082F-305E757A8CBF}"/>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PLAN A: TRACHEAL INTUBATION</a:t>
            </a:r>
            <a:br>
              <a:rPr lang="en-US" sz="4800" b="1" dirty="0">
                <a:solidFill>
                  <a:srgbClr val="0666B8"/>
                </a:solidFill>
                <a:latin typeface="Arial" panose="020B0604020202020204" pitchFamily="34" charset="0"/>
                <a:cs typeface="Arial" panose="020B0604020202020204" pitchFamily="34" charset="0"/>
              </a:rPr>
            </a:br>
            <a:r>
              <a:rPr lang="en-US" sz="3600" dirty="0">
                <a:solidFill>
                  <a:srgbClr val="0666B8"/>
                </a:solidFill>
                <a:latin typeface="Arial" panose="020B0604020202020204" pitchFamily="34" charset="0"/>
                <a:cs typeface="Arial" panose="020B0604020202020204" pitchFamily="34" charset="0"/>
              </a:rPr>
              <a:t>Facemask ventilation</a:t>
            </a:r>
          </a:p>
        </p:txBody>
      </p:sp>
      <p:sp>
        <p:nvSpPr>
          <p:cNvPr id="3" name="Subtitle 2">
            <a:extLst>
              <a:ext uri="{FF2B5EF4-FFF2-40B4-BE49-F238E27FC236}">
                <a16:creationId xmlns:a16="http://schemas.microsoft.com/office/drawing/2014/main" id="{BF061CA0-3574-3569-62C7-247BD7FF3E9A}"/>
              </a:ext>
            </a:extLst>
          </p:cNvPr>
          <p:cNvSpPr>
            <a:spLocks noGrp="1"/>
          </p:cNvSpPr>
          <p:nvPr>
            <p:ph idx="1"/>
          </p:nvPr>
        </p:nvSpPr>
        <p:spPr/>
        <p:txBody>
          <a:bodyPr/>
          <a:lstStyle/>
          <a:p>
            <a:pPr lvl="0">
              <a:lnSpc>
                <a:spcPct val="150000"/>
              </a:lnSpc>
            </a:pPr>
            <a:r>
              <a:rPr lang="en-GB" dirty="0">
                <a:latin typeface="Arial" panose="020B0604020202020204" pitchFamily="34" charset="0"/>
                <a:cs typeface="Arial" panose="020B0604020202020204" pitchFamily="34" charset="0"/>
              </a:rPr>
              <a:t>Do not delay administration of neuromuscular blockade to check facemask ventilation.</a:t>
            </a:r>
          </a:p>
          <a:p>
            <a:pPr lvl="0">
              <a:lnSpc>
                <a:spcPct val="150000"/>
              </a:lnSpc>
            </a:pPr>
            <a:endParaRPr lang="en-GB" sz="1400" dirty="0">
              <a:latin typeface="Arial" panose="020B0604020202020204" pitchFamily="34" charset="0"/>
              <a:cs typeface="Arial" panose="020B0604020202020204" pitchFamily="34" charset="0"/>
            </a:endParaRPr>
          </a:p>
          <a:p>
            <a:pPr lvl="0">
              <a:lnSpc>
                <a:spcPct val="150000"/>
              </a:lnSpc>
            </a:pPr>
            <a:r>
              <a:rPr lang="en-GB" dirty="0">
                <a:latin typeface="Arial" panose="020B0604020202020204" pitchFamily="34" charset="0"/>
                <a:cs typeface="Arial" panose="020B0604020202020204" pitchFamily="34" charset="0"/>
              </a:rPr>
              <a:t>Facemask ventilation should be used to maintain oxygenation between attempts at airway instrumentation.</a:t>
            </a:r>
          </a:p>
        </p:txBody>
      </p:sp>
    </p:spTree>
    <p:extLst>
      <p:ext uri="{BB962C8B-B14F-4D97-AF65-F5344CB8AC3E}">
        <p14:creationId xmlns:p14="http://schemas.microsoft.com/office/powerpoint/2010/main" val="3280673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040E5-A0D2-3AA5-7195-6C59E75177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DA34AD-FE76-E8FA-6885-380257F3AAED}"/>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PLAN A: TRACHEAL INTUBATION</a:t>
            </a:r>
            <a:br>
              <a:rPr lang="en-US" sz="4800" b="1" dirty="0">
                <a:solidFill>
                  <a:srgbClr val="0666B8"/>
                </a:solidFill>
                <a:latin typeface="Arial" panose="020B0604020202020204" pitchFamily="34" charset="0"/>
                <a:cs typeface="Arial" panose="020B0604020202020204" pitchFamily="34" charset="0"/>
              </a:rPr>
            </a:br>
            <a:r>
              <a:rPr lang="en-US" sz="3600" dirty="0">
                <a:solidFill>
                  <a:srgbClr val="0666B8"/>
                </a:solidFill>
                <a:latin typeface="Arial" panose="020B0604020202020204" pitchFamily="34" charset="0"/>
                <a:cs typeface="Arial" panose="020B0604020202020204" pitchFamily="34" charset="0"/>
              </a:rPr>
              <a:t>Facemask ventilation</a:t>
            </a:r>
          </a:p>
        </p:txBody>
      </p:sp>
      <p:sp>
        <p:nvSpPr>
          <p:cNvPr id="3" name="Subtitle 2">
            <a:extLst>
              <a:ext uri="{FF2B5EF4-FFF2-40B4-BE49-F238E27FC236}">
                <a16:creationId xmlns:a16="http://schemas.microsoft.com/office/drawing/2014/main" id="{A587A9F8-2395-481A-B169-D9654EA25A9D}"/>
              </a:ext>
            </a:extLst>
          </p:cNvPr>
          <p:cNvSpPr>
            <a:spLocks noGrp="1"/>
          </p:cNvSpPr>
          <p:nvPr>
            <p:ph idx="1"/>
          </p:nvPr>
        </p:nvSpPr>
        <p:spPr/>
        <p:txBody>
          <a:bodyPr/>
          <a:lstStyle/>
          <a:p>
            <a:pPr lvl="0">
              <a:lnSpc>
                <a:spcPct val="150000"/>
              </a:lnSpc>
            </a:pPr>
            <a:r>
              <a:rPr lang="en-GB" dirty="0">
                <a:latin typeface="Arial" panose="020B0604020202020204" pitchFamily="34" charset="0"/>
                <a:cs typeface="Arial" panose="020B0604020202020204" pitchFamily="34" charset="0"/>
              </a:rPr>
              <a:t>Airway manoeuvres and/or adjuncts may be used to improve ease of facemask ventilation where required.</a:t>
            </a:r>
          </a:p>
          <a:p>
            <a:pPr lvl="0">
              <a:lnSpc>
                <a:spcPct val="150000"/>
              </a:lnSpc>
            </a:pPr>
            <a:endParaRPr lang="en-GB" sz="1400" dirty="0">
              <a:latin typeface="Arial" panose="020B0604020202020204" pitchFamily="34" charset="0"/>
              <a:cs typeface="Arial" panose="020B0604020202020204" pitchFamily="34" charset="0"/>
            </a:endParaRPr>
          </a:p>
          <a:p>
            <a:pPr lvl="0">
              <a:lnSpc>
                <a:spcPct val="150000"/>
              </a:lnSpc>
            </a:pPr>
            <a:r>
              <a:rPr lang="en-GB" dirty="0">
                <a:latin typeface="Arial" panose="020B0604020202020204" pitchFamily="34" charset="0"/>
                <a:cs typeface="Arial" panose="020B0604020202020204" pitchFamily="34" charset="0"/>
              </a:rPr>
              <a:t>When facemask ventilation is difficult this should be verbalised to the team, help should be sought immediately and the airway strategy adjusted appropriately. </a:t>
            </a:r>
          </a:p>
        </p:txBody>
      </p:sp>
    </p:spTree>
    <p:extLst>
      <p:ext uri="{BB962C8B-B14F-4D97-AF65-F5344CB8AC3E}">
        <p14:creationId xmlns:p14="http://schemas.microsoft.com/office/powerpoint/2010/main" val="3493126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962A2-5A37-A238-A8A7-AD27369AC3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74F6D4-DB8A-EAEA-547A-6D5B8199A054}"/>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PLAN A: TRACHEAL INTUBATION</a:t>
            </a:r>
            <a:br>
              <a:rPr lang="en-US" sz="4800" b="1" dirty="0">
                <a:solidFill>
                  <a:srgbClr val="0666B8"/>
                </a:solidFill>
                <a:latin typeface="Arial" panose="020B0604020202020204" pitchFamily="34" charset="0"/>
                <a:cs typeface="Arial" panose="020B0604020202020204" pitchFamily="34" charset="0"/>
              </a:rPr>
            </a:br>
            <a:r>
              <a:rPr lang="en-US" sz="3600" dirty="0">
                <a:solidFill>
                  <a:srgbClr val="0666B8"/>
                </a:solidFill>
                <a:latin typeface="Arial" panose="020B0604020202020204" pitchFamily="34" charset="0"/>
                <a:cs typeface="Arial" panose="020B0604020202020204" pitchFamily="34" charset="0"/>
              </a:rPr>
              <a:t>Facemask ventilation</a:t>
            </a:r>
          </a:p>
        </p:txBody>
      </p:sp>
      <p:pic>
        <p:nvPicPr>
          <p:cNvPr id="6" name="Picture 5">
            <a:extLst>
              <a:ext uri="{FF2B5EF4-FFF2-40B4-BE49-F238E27FC236}">
                <a16:creationId xmlns:a16="http://schemas.microsoft.com/office/drawing/2014/main" id="{DF32A3CC-ACF6-5081-4DFC-1B196BA4CF1E}"/>
              </a:ext>
            </a:extLst>
          </p:cNvPr>
          <p:cNvPicPr>
            <a:picLocks noChangeAspect="1"/>
          </p:cNvPicPr>
          <p:nvPr/>
        </p:nvPicPr>
        <p:blipFill>
          <a:blip r:embed="rId2"/>
          <a:stretch>
            <a:fillRect/>
          </a:stretch>
        </p:blipFill>
        <p:spPr>
          <a:xfrm>
            <a:off x="1664335" y="1551941"/>
            <a:ext cx="8863330" cy="4668520"/>
          </a:xfrm>
          <a:prstGeom prst="rect">
            <a:avLst/>
          </a:prstGeom>
        </p:spPr>
      </p:pic>
    </p:spTree>
    <p:extLst>
      <p:ext uri="{BB962C8B-B14F-4D97-AF65-F5344CB8AC3E}">
        <p14:creationId xmlns:p14="http://schemas.microsoft.com/office/powerpoint/2010/main" val="2073281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63D3E-D7F2-DAA9-9B92-F1DB779C63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E1AC3C-DCBB-1941-E988-BF0A294F7BDC}"/>
              </a:ext>
            </a:extLst>
          </p:cNvPr>
          <p:cNvSpPr>
            <a:spLocks noGrp="1"/>
          </p:cNvSpPr>
          <p:nvPr>
            <p:ph type="title"/>
          </p:nvPr>
        </p:nvSpPr>
        <p:spPr>
          <a:xfrm>
            <a:off x="838200" y="2002631"/>
            <a:ext cx="10515600" cy="2852737"/>
          </a:xfrm>
        </p:spPr>
        <p:txBody>
          <a:bodyPr anchor="ctr"/>
          <a:lstStyle/>
          <a:p>
            <a:r>
              <a:rPr lang="en-US" b="1" dirty="0">
                <a:solidFill>
                  <a:srgbClr val="0666B8"/>
                </a:solidFill>
                <a:latin typeface="Arial" panose="020B0604020202020204" pitchFamily="34" charset="0"/>
                <a:cs typeface="Arial" panose="020B0604020202020204" pitchFamily="34" charset="0"/>
              </a:rPr>
              <a:t>PLAN B:</a:t>
            </a:r>
            <a:br>
              <a:rPr lang="en-US" b="1" dirty="0">
                <a:solidFill>
                  <a:srgbClr val="0666B8"/>
                </a:solidFill>
                <a:latin typeface="Arial" panose="020B0604020202020204" pitchFamily="34" charset="0"/>
                <a:cs typeface="Arial" panose="020B0604020202020204" pitchFamily="34" charset="0"/>
              </a:rPr>
            </a:br>
            <a:br>
              <a:rPr lang="en-US" sz="4000" b="1" dirty="0">
                <a:solidFill>
                  <a:srgbClr val="0666B8"/>
                </a:solidFill>
                <a:latin typeface="Arial" panose="020B0604020202020204" pitchFamily="34" charset="0"/>
                <a:cs typeface="Arial" panose="020B0604020202020204" pitchFamily="34" charset="0"/>
              </a:rPr>
            </a:br>
            <a:r>
              <a:rPr lang="en-US" b="1" dirty="0">
                <a:solidFill>
                  <a:srgbClr val="0666B8"/>
                </a:solidFill>
                <a:latin typeface="Arial" panose="020B0604020202020204" pitchFamily="34" charset="0"/>
                <a:cs typeface="Arial" panose="020B0604020202020204" pitchFamily="34" charset="0"/>
              </a:rPr>
              <a:t>SUPRAGLOTTIC AIRWAY DEVICE (SAD)</a:t>
            </a:r>
          </a:p>
        </p:txBody>
      </p:sp>
    </p:spTree>
    <p:extLst>
      <p:ext uri="{BB962C8B-B14F-4D97-AF65-F5344CB8AC3E}">
        <p14:creationId xmlns:p14="http://schemas.microsoft.com/office/powerpoint/2010/main" val="2172552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C468F-E406-A1AA-EDCF-38C2A5584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1F4F04-E6ED-632E-CD31-661AA67A04ED}"/>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PLAN B: SAD</a:t>
            </a:r>
          </a:p>
        </p:txBody>
      </p:sp>
      <p:sp>
        <p:nvSpPr>
          <p:cNvPr id="3" name="Subtitle 2">
            <a:extLst>
              <a:ext uri="{FF2B5EF4-FFF2-40B4-BE49-F238E27FC236}">
                <a16:creationId xmlns:a16="http://schemas.microsoft.com/office/drawing/2014/main" id="{0A4308FE-8ABC-E507-245D-183D190B4675}"/>
              </a:ext>
            </a:extLst>
          </p:cNvPr>
          <p:cNvSpPr>
            <a:spLocks noGrp="1"/>
          </p:cNvSpPr>
          <p:nvPr>
            <p:ph idx="1"/>
          </p:nvPr>
        </p:nvSpPr>
        <p:spPr/>
        <p:txBody>
          <a:bodyPr/>
          <a:lstStyle/>
          <a:p>
            <a:pPr>
              <a:lnSpc>
                <a:spcPct val="150000"/>
              </a:lnSpc>
            </a:pPr>
            <a:r>
              <a:rPr lang="en-GB" dirty="0">
                <a:latin typeface="Arial" panose="020B0604020202020204" pitchFamily="34" charset="0"/>
                <a:cs typeface="Arial" panose="020B0604020202020204" pitchFamily="34" charset="0"/>
              </a:rPr>
              <a:t>Airway managers should attain and maintain competence in the use of second-generation SADs available in their department.</a:t>
            </a:r>
          </a:p>
          <a:p>
            <a:pPr lvl="0">
              <a:lnSpc>
                <a:spcPct val="150000"/>
              </a:lnSpc>
            </a:pPr>
            <a:endParaRPr lang="en-GB" dirty="0">
              <a:latin typeface="Arial" panose="020B0604020202020204" pitchFamily="34" charset="0"/>
              <a:cs typeface="Arial" panose="020B0604020202020204" pitchFamily="34" charset="0"/>
            </a:endParaRPr>
          </a:p>
          <a:p>
            <a:pPr lvl="0">
              <a:lnSpc>
                <a:spcPct val="150000"/>
              </a:lnSpc>
            </a:pPr>
            <a:r>
              <a:rPr lang="en-GB" dirty="0">
                <a:latin typeface="Arial" panose="020B0604020202020204" pitchFamily="34" charset="0"/>
                <a:cs typeface="Arial" panose="020B0604020202020204" pitchFamily="34" charset="0"/>
              </a:rPr>
              <a:t>If tracheal intubation fails (Plan A), a second-generation SAD should be used to attempt rescue.</a:t>
            </a:r>
          </a:p>
          <a:p>
            <a:pPr lvl="0">
              <a:lnSpc>
                <a:spcPct val="150000"/>
              </a:lnSpc>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7912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70D68-9090-D373-49EE-83EF9FF7B7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DEA922-CA1F-6BEA-56E9-D8B744CC8714}"/>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PLAN B: SAD</a:t>
            </a:r>
          </a:p>
        </p:txBody>
      </p:sp>
      <p:sp>
        <p:nvSpPr>
          <p:cNvPr id="3" name="Subtitle 2">
            <a:extLst>
              <a:ext uri="{FF2B5EF4-FFF2-40B4-BE49-F238E27FC236}">
                <a16:creationId xmlns:a16="http://schemas.microsoft.com/office/drawing/2014/main" id="{C385F962-D313-EDB0-EAF6-93670AC8F231}"/>
              </a:ext>
            </a:extLst>
          </p:cNvPr>
          <p:cNvSpPr>
            <a:spLocks noGrp="1"/>
          </p:cNvSpPr>
          <p:nvPr>
            <p:ph idx="1"/>
          </p:nvPr>
        </p:nvSpPr>
        <p:spPr/>
        <p:txBody>
          <a:bodyPr/>
          <a:lstStyle/>
          <a:p>
            <a:pPr lvl="0">
              <a:lnSpc>
                <a:spcPct val="150000"/>
              </a:lnSpc>
            </a:pPr>
            <a:r>
              <a:rPr lang="en-GB" dirty="0">
                <a:latin typeface="Arial" panose="020B0604020202020204" pitchFamily="34" charset="0"/>
                <a:cs typeface="Arial" panose="020B0604020202020204" pitchFamily="34" charset="0"/>
              </a:rPr>
              <a:t>The number of SAD insertion attempts should be limited to a maximum of three.</a:t>
            </a:r>
          </a:p>
          <a:p>
            <a:pPr lvl="0">
              <a:lnSpc>
                <a:spcPct val="150000"/>
              </a:lnSpc>
            </a:pPr>
            <a:endParaRPr lang="en-GB" sz="1400" dirty="0">
              <a:latin typeface="Arial" panose="020B0604020202020204" pitchFamily="34" charset="0"/>
              <a:cs typeface="Arial" panose="020B0604020202020204" pitchFamily="34" charset="0"/>
            </a:endParaRPr>
          </a:p>
          <a:p>
            <a:pPr lvl="0">
              <a:lnSpc>
                <a:spcPct val="150000"/>
              </a:lnSpc>
            </a:pPr>
            <a:r>
              <a:rPr lang="en-GB" dirty="0">
                <a:latin typeface="Arial" panose="020B0604020202020204" pitchFamily="34" charset="0"/>
                <a:cs typeface="Arial" panose="020B0604020202020204" pitchFamily="34" charset="0"/>
              </a:rPr>
              <a:t>Once effective oxygenation is established with a SAD, stop, think and communicate.</a:t>
            </a:r>
          </a:p>
        </p:txBody>
      </p:sp>
    </p:spTree>
    <p:extLst>
      <p:ext uri="{BB962C8B-B14F-4D97-AF65-F5344CB8AC3E}">
        <p14:creationId xmlns:p14="http://schemas.microsoft.com/office/powerpoint/2010/main" val="156846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9E630-E49E-CC10-E78A-AF012048B7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BFCFEC-F746-85F7-1AB3-21A31B94B798}"/>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BACKGROUND</a:t>
            </a:r>
          </a:p>
        </p:txBody>
      </p:sp>
      <p:sp>
        <p:nvSpPr>
          <p:cNvPr id="3" name="Subtitle 2">
            <a:extLst>
              <a:ext uri="{FF2B5EF4-FFF2-40B4-BE49-F238E27FC236}">
                <a16:creationId xmlns:a16="http://schemas.microsoft.com/office/drawing/2014/main" id="{1FECE2B9-9ECD-50B0-ED60-1B7F9017165B}"/>
              </a:ext>
            </a:extLst>
          </p:cNvPr>
          <p:cNvSpPr>
            <a:spLocks noGrp="1"/>
          </p:cNvSpPr>
          <p:nvPr>
            <p:ph idx="1"/>
          </p:nvPr>
        </p:nvSpPr>
        <p:spPr/>
        <p:txBody>
          <a:bodyPr/>
          <a:lstStyle/>
          <a:p>
            <a:pPr>
              <a:lnSpc>
                <a:spcPct val="110000"/>
              </a:lnSpc>
            </a:pPr>
            <a:r>
              <a:rPr lang="en-US" dirty="0">
                <a:latin typeface="Arial" panose="020B0604020202020204" pitchFamily="34" charset="0"/>
                <a:cs typeface="Arial" panose="020B0604020202020204" pitchFamily="34" charset="0"/>
              </a:rPr>
              <a:t>Evolving clinic practice and evidence since 2015 guidelines </a:t>
            </a:r>
          </a:p>
          <a:p>
            <a:pPr>
              <a:lnSpc>
                <a:spcPct val="110000"/>
              </a:lnSpc>
            </a:pPr>
            <a:r>
              <a:rPr lang="en-US" dirty="0">
                <a:latin typeface="Arial" panose="020B0604020202020204" pitchFamily="34" charset="0"/>
                <a:cs typeface="Arial" panose="020B0604020202020204" pitchFamily="34" charset="0"/>
              </a:rPr>
              <a:t>More complex patients requiring airway management </a:t>
            </a:r>
          </a:p>
          <a:p>
            <a:pPr>
              <a:lnSpc>
                <a:spcPct val="110000"/>
              </a:lnSpc>
            </a:pPr>
            <a:r>
              <a:rPr lang="en-US" dirty="0">
                <a:latin typeface="Arial" panose="020B0604020202020204" pitchFamily="34" charset="0"/>
                <a:cs typeface="Arial" panose="020B0604020202020204" pitchFamily="34" charset="0"/>
              </a:rPr>
              <a:t>More understanding of newer airway techniques </a:t>
            </a:r>
          </a:p>
          <a:p>
            <a:pPr>
              <a:lnSpc>
                <a:spcPct val="110000"/>
              </a:lnSpc>
            </a:pPr>
            <a:r>
              <a:rPr lang="en-US" dirty="0">
                <a:latin typeface="Arial" panose="020B0604020202020204" pitchFamily="34" charset="0"/>
                <a:cs typeface="Arial" panose="020B0604020202020204" pitchFamily="34" charset="0"/>
              </a:rPr>
              <a:t>More understanding of risks </a:t>
            </a:r>
          </a:p>
          <a:p>
            <a:pPr>
              <a:lnSpc>
                <a:spcPct val="110000"/>
              </a:lnSpc>
            </a:pPr>
            <a:r>
              <a:rPr lang="en-US" dirty="0">
                <a:latin typeface="Arial" panose="020B0604020202020204" pitchFamily="34" charset="0"/>
                <a:cs typeface="Arial" panose="020B0604020202020204" pitchFamily="34" charset="0"/>
              </a:rPr>
              <a:t>Better understanding of newer equipment </a:t>
            </a:r>
          </a:p>
          <a:p>
            <a:pPr>
              <a:lnSpc>
                <a:spcPct val="110000"/>
              </a:lnSpc>
            </a:pPr>
            <a:r>
              <a:rPr lang="en-US" dirty="0">
                <a:latin typeface="Arial" panose="020B0604020202020204" pitchFamily="34" charset="0"/>
                <a:cs typeface="Arial" panose="020B0604020202020204" pitchFamily="34" charset="0"/>
              </a:rPr>
              <a:t>Peroxygenation</a:t>
            </a:r>
          </a:p>
        </p:txBody>
      </p:sp>
    </p:spTree>
    <p:extLst>
      <p:ext uri="{BB962C8B-B14F-4D97-AF65-F5344CB8AC3E}">
        <p14:creationId xmlns:p14="http://schemas.microsoft.com/office/powerpoint/2010/main" val="3823570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E44EB-036B-D1C5-E35C-9E62E1F05E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3550FC-D3DE-6DCD-EB35-E3080BC0FBD9}"/>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PLAN B: SAD</a:t>
            </a:r>
          </a:p>
        </p:txBody>
      </p:sp>
      <p:sp>
        <p:nvSpPr>
          <p:cNvPr id="3" name="Subtitle 2">
            <a:extLst>
              <a:ext uri="{FF2B5EF4-FFF2-40B4-BE49-F238E27FC236}">
                <a16:creationId xmlns:a16="http://schemas.microsoft.com/office/drawing/2014/main" id="{73381E75-CA8C-CD87-8E0F-A0D895E81332}"/>
              </a:ext>
            </a:extLst>
          </p:cNvPr>
          <p:cNvSpPr>
            <a:spLocks noGrp="1"/>
          </p:cNvSpPr>
          <p:nvPr>
            <p:ph idx="1"/>
          </p:nvPr>
        </p:nvSpPr>
        <p:spPr/>
        <p:txBody>
          <a:bodyPr/>
          <a:lstStyle/>
          <a:p>
            <a:pPr lvl="0"/>
            <a:r>
              <a:rPr lang="en-GB" dirty="0">
                <a:latin typeface="Arial" panose="020B0604020202020204" pitchFamily="34" charset="0"/>
                <a:cs typeface="Arial" panose="020B0604020202020204" pitchFamily="34" charset="0"/>
              </a:rPr>
              <a:t>If proceeding is not essential, wake the patient up. </a:t>
            </a:r>
          </a:p>
          <a:p>
            <a:pPr lvl="0"/>
            <a:endParaRPr lang="en-GB" sz="1400"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If proceeding is essential and ventilation through the SAD is satisfactory, consider continuing with the supraglottic airway device.</a:t>
            </a:r>
          </a:p>
          <a:p>
            <a:pPr lvl="0"/>
            <a:endParaRPr lang="en-GB" sz="1400"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If tracheal intubation is essential, consider one attempt at intubation through the SAD using a flexible bronchoscope or perform a FONA (tracheostomy or cricothyroidotomy).</a:t>
            </a:r>
          </a:p>
        </p:txBody>
      </p:sp>
    </p:spTree>
    <p:extLst>
      <p:ext uri="{BB962C8B-B14F-4D97-AF65-F5344CB8AC3E}">
        <p14:creationId xmlns:p14="http://schemas.microsoft.com/office/powerpoint/2010/main" val="4205460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9E0B1-9932-1BFA-9250-7D80C02821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232933-9345-8F9C-71C2-FA1BC5E09074}"/>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PLAN B: SAD</a:t>
            </a:r>
          </a:p>
        </p:txBody>
      </p:sp>
      <p:sp>
        <p:nvSpPr>
          <p:cNvPr id="3" name="Subtitle 2">
            <a:extLst>
              <a:ext uri="{FF2B5EF4-FFF2-40B4-BE49-F238E27FC236}">
                <a16:creationId xmlns:a16="http://schemas.microsoft.com/office/drawing/2014/main" id="{079D342C-B8BA-332E-9764-4FF84EB5AEC5}"/>
              </a:ext>
            </a:extLst>
          </p:cNvPr>
          <p:cNvSpPr>
            <a:spLocks noGrp="1"/>
          </p:cNvSpPr>
          <p:nvPr>
            <p:ph idx="1"/>
          </p:nvPr>
        </p:nvSpPr>
        <p:spPr/>
        <p:txBody>
          <a:bodyPr/>
          <a:lstStyle/>
          <a:p>
            <a:pPr lvl="0">
              <a:lnSpc>
                <a:spcPct val="150000"/>
              </a:lnSpc>
            </a:pPr>
            <a:r>
              <a:rPr lang="en-GB" dirty="0">
                <a:latin typeface="Arial" panose="020B0604020202020204" pitchFamily="34" charset="0"/>
                <a:cs typeface="Arial" panose="020B0604020202020204" pitchFamily="34" charset="0"/>
              </a:rPr>
              <a:t>Blind tracheal intubation through a SAD is not recommended.</a:t>
            </a:r>
          </a:p>
          <a:p>
            <a:pPr lvl="0">
              <a:lnSpc>
                <a:spcPct val="150000"/>
              </a:lnSpc>
            </a:pPr>
            <a:endParaRPr lang="en-GB" sz="1400" dirty="0">
              <a:latin typeface="Arial" panose="020B0604020202020204" pitchFamily="34" charset="0"/>
              <a:cs typeface="Arial" panose="020B0604020202020204" pitchFamily="34" charset="0"/>
            </a:endParaRPr>
          </a:p>
          <a:p>
            <a:pPr lvl="0">
              <a:lnSpc>
                <a:spcPct val="150000"/>
              </a:lnSpc>
            </a:pPr>
            <a:r>
              <a:rPr lang="en-GB" dirty="0">
                <a:latin typeface="Arial" panose="020B0604020202020204" pitchFamily="34" charset="0"/>
                <a:cs typeface="Arial" panose="020B0604020202020204" pitchFamily="34" charset="0"/>
              </a:rPr>
              <a:t>If SAD ventilation is difficult, start priming for </a:t>
            </a:r>
            <a:r>
              <a:rPr lang="en-GB" dirty="0" err="1">
                <a:latin typeface="Arial" panose="020B0604020202020204" pitchFamily="34" charset="0"/>
                <a:cs typeface="Arial" panose="020B0604020202020204" pitchFamily="34" charset="0"/>
              </a:rPr>
              <a:t>eFONA</a:t>
            </a:r>
            <a:r>
              <a:rPr lang="en-GB"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9960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032BD-504F-2702-32D4-422AD7F324FF}"/>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6D72BAD5-EB56-8DEF-E30B-FA91434AF687}"/>
              </a:ext>
            </a:extLst>
          </p:cNvPr>
          <p:cNvPicPr>
            <a:picLocks noChangeAspect="1"/>
          </p:cNvPicPr>
          <p:nvPr/>
        </p:nvPicPr>
        <p:blipFill>
          <a:blip r:embed="rId2"/>
          <a:stretch>
            <a:fillRect/>
          </a:stretch>
        </p:blipFill>
        <p:spPr>
          <a:xfrm>
            <a:off x="202153" y="489547"/>
            <a:ext cx="11787693" cy="5230865"/>
          </a:xfrm>
          <a:prstGeom prst="rect">
            <a:avLst/>
          </a:prstGeom>
        </p:spPr>
      </p:pic>
    </p:spTree>
    <p:extLst>
      <p:ext uri="{BB962C8B-B14F-4D97-AF65-F5344CB8AC3E}">
        <p14:creationId xmlns:p14="http://schemas.microsoft.com/office/powerpoint/2010/main" val="2057074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9D69E-863E-269E-C415-BB6B74E876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37F744-DA81-0B6C-C371-2D90B3853989}"/>
              </a:ext>
            </a:extLst>
          </p:cNvPr>
          <p:cNvSpPr>
            <a:spLocks noGrp="1"/>
          </p:cNvSpPr>
          <p:nvPr>
            <p:ph type="title"/>
          </p:nvPr>
        </p:nvSpPr>
        <p:spPr>
          <a:xfrm>
            <a:off x="838200" y="2002631"/>
            <a:ext cx="10515600" cy="2852737"/>
          </a:xfrm>
        </p:spPr>
        <p:txBody>
          <a:bodyPr anchor="ctr"/>
          <a:lstStyle/>
          <a:p>
            <a:r>
              <a:rPr lang="en-US" b="1" dirty="0">
                <a:solidFill>
                  <a:srgbClr val="0666B8"/>
                </a:solidFill>
                <a:latin typeface="Arial" panose="020B0604020202020204" pitchFamily="34" charset="0"/>
                <a:cs typeface="Arial" panose="020B0604020202020204" pitchFamily="34" charset="0"/>
              </a:rPr>
              <a:t>PLAN C:</a:t>
            </a:r>
            <a:br>
              <a:rPr lang="en-US" b="1" dirty="0">
                <a:solidFill>
                  <a:srgbClr val="0666B8"/>
                </a:solidFill>
                <a:latin typeface="Arial" panose="020B0604020202020204" pitchFamily="34" charset="0"/>
                <a:cs typeface="Arial" panose="020B0604020202020204" pitchFamily="34" charset="0"/>
              </a:rPr>
            </a:br>
            <a:br>
              <a:rPr lang="en-US" sz="4000" b="1" dirty="0">
                <a:solidFill>
                  <a:srgbClr val="0666B8"/>
                </a:solidFill>
                <a:latin typeface="Arial" panose="020B0604020202020204" pitchFamily="34" charset="0"/>
                <a:cs typeface="Arial" panose="020B0604020202020204" pitchFamily="34" charset="0"/>
              </a:rPr>
            </a:br>
            <a:r>
              <a:rPr lang="en-US" b="1" dirty="0">
                <a:solidFill>
                  <a:srgbClr val="0666B8"/>
                </a:solidFill>
                <a:latin typeface="Arial" panose="020B0604020202020204" pitchFamily="34" charset="0"/>
                <a:cs typeface="Arial" panose="020B0604020202020204" pitchFamily="34" charset="0"/>
              </a:rPr>
              <a:t>FINAL ATTEMPT AT FACEMASK VENTILATION</a:t>
            </a:r>
          </a:p>
        </p:txBody>
      </p:sp>
    </p:spTree>
    <p:extLst>
      <p:ext uri="{BB962C8B-B14F-4D97-AF65-F5344CB8AC3E}">
        <p14:creationId xmlns:p14="http://schemas.microsoft.com/office/powerpoint/2010/main" val="2934016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26916-EFDC-7D4E-FDD8-4E1BD3EA21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E9BAB5-AE37-0040-FC0F-E4BE4D07AA91}"/>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PLAN C: FINAL ATTEMPT AT FACEMASK VENTILATION</a:t>
            </a:r>
          </a:p>
        </p:txBody>
      </p:sp>
      <p:sp>
        <p:nvSpPr>
          <p:cNvPr id="3" name="Subtitle 2">
            <a:extLst>
              <a:ext uri="{FF2B5EF4-FFF2-40B4-BE49-F238E27FC236}">
                <a16:creationId xmlns:a16="http://schemas.microsoft.com/office/drawing/2014/main" id="{B2B62074-3029-D7CB-EE84-5B5061C41D1B}"/>
              </a:ext>
            </a:extLst>
          </p:cNvPr>
          <p:cNvSpPr>
            <a:spLocks noGrp="1"/>
          </p:cNvSpPr>
          <p:nvPr>
            <p:ph idx="1"/>
          </p:nvPr>
        </p:nvSpPr>
        <p:spPr/>
        <p:txBody>
          <a:bodyPr/>
          <a:lstStyle/>
          <a:p>
            <a:pPr lvl="0"/>
            <a:r>
              <a:rPr lang="en-GB" dirty="0">
                <a:latin typeface="Arial" panose="020B0604020202020204" pitchFamily="34" charset="0"/>
                <a:cs typeface="Arial" panose="020B0604020202020204" pitchFamily="34" charset="0"/>
              </a:rPr>
              <a:t>When tracheal intubation and ventilation through a SAD have failed, a final attempt at oxygenation by facemask ventilation should be made.</a:t>
            </a:r>
          </a:p>
          <a:p>
            <a:pPr lvl="0"/>
            <a:endParaRPr lang="en-GB" sz="1400"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For this final rescue attempt at facemask ventilation:</a:t>
            </a:r>
          </a:p>
          <a:p>
            <a:pPr lvl="1"/>
            <a:r>
              <a:rPr lang="en-GB" dirty="0">
                <a:latin typeface="Arial" panose="020B0604020202020204" pitchFamily="34" charset="0"/>
                <a:cs typeface="Arial" panose="020B0604020202020204" pitchFamily="34" charset="0"/>
              </a:rPr>
              <a:t>Ensure adequate neuromuscular blockade</a:t>
            </a:r>
          </a:p>
          <a:p>
            <a:pPr lvl="1"/>
            <a:r>
              <a:rPr lang="en-GB" dirty="0">
                <a:latin typeface="Arial" panose="020B0604020202020204" pitchFamily="34" charset="0"/>
                <a:cs typeface="Arial" panose="020B0604020202020204" pitchFamily="34" charset="0"/>
              </a:rPr>
              <a:t>Ensure patient positioning is optimised</a:t>
            </a:r>
          </a:p>
          <a:p>
            <a:pPr lvl="1"/>
            <a:r>
              <a:rPr lang="en-GB" dirty="0">
                <a:latin typeface="Arial" panose="020B0604020202020204" pitchFamily="34" charset="0"/>
                <a:cs typeface="Arial" panose="020B0604020202020204" pitchFamily="34" charset="0"/>
              </a:rPr>
              <a:t>Use airway adjuncts</a:t>
            </a:r>
          </a:p>
          <a:p>
            <a:pPr lvl="1"/>
            <a:r>
              <a:rPr lang="en-GB" dirty="0">
                <a:latin typeface="Arial" panose="020B0604020202020204" pitchFamily="34" charset="0"/>
                <a:cs typeface="Arial" panose="020B0604020202020204" pitchFamily="34" charset="0"/>
              </a:rPr>
              <a:t>Use a four handed (two-person) technique </a:t>
            </a:r>
          </a:p>
          <a:p>
            <a:pPr lvl="1"/>
            <a:r>
              <a:rPr lang="en-GB" dirty="0">
                <a:latin typeface="Arial" panose="020B0604020202020204" pitchFamily="34" charset="0"/>
                <a:cs typeface="Arial" panose="020B0604020202020204" pitchFamily="34" charset="0"/>
              </a:rPr>
              <a:t>Ensure adequate depth of anaesthesia</a:t>
            </a:r>
          </a:p>
          <a:p>
            <a:pPr lvl="0"/>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5307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A9A13-D1F4-38C0-323A-417D33C2F52D}"/>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F33377C-113D-5F78-6B20-83E95464CD6B}"/>
              </a:ext>
            </a:extLst>
          </p:cNvPr>
          <p:cNvPicPr>
            <a:picLocks noChangeAspect="1"/>
          </p:cNvPicPr>
          <p:nvPr/>
        </p:nvPicPr>
        <p:blipFill>
          <a:blip r:embed="rId2"/>
          <a:stretch>
            <a:fillRect/>
          </a:stretch>
        </p:blipFill>
        <p:spPr>
          <a:xfrm>
            <a:off x="248795" y="695500"/>
            <a:ext cx="11694409" cy="5056714"/>
          </a:xfrm>
          <a:prstGeom prst="rect">
            <a:avLst/>
          </a:prstGeom>
        </p:spPr>
      </p:pic>
    </p:spTree>
    <p:extLst>
      <p:ext uri="{BB962C8B-B14F-4D97-AF65-F5344CB8AC3E}">
        <p14:creationId xmlns:p14="http://schemas.microsoft.com/office/powerpoint/2010/main" val="3025360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74277-48DB-26CD-B6E2-9795427CC4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A27D7A-4C1B-46CF-9A9F-6FF1DB9929E3}"/>
              </a:ext>
            </a:extLst>
          </p:cNvPr>
          <p:cNvSpPr>
            <a:spLocks noGrp="1"/>
          </p:cNvSpPr>
          <p:nvPr>
            <p:ph type="title"/>
          </p:nvPr>
        </p:nvSpPr>
        <p:spPr>
          <a:xfrm>
            <a:off x="838200" y="2002631"/>
            <a:ext cx="10515600" cy="2852737"/>
          </a:xfrm>
        </p:spPr>
        <p:txBody>
          <a:bodyPr anchor="ctr"/>
          <a:lstStyle/>
          <a:p>
            <a:r>
              <a:rPr lang="en-US" b="1" dirty="0">
                <a:solidFill>
                  <a:srgbClr val="0666B8"/>
                </a:solidFill>
                <a:latin typeface="Arial" panose="020B0604020202020204" pitchFamily="34" charset="0"/>
                <a:cs typeface="Arial" panose="020B0604020202020204" pitchFamily="34" charset="0"/>
              </a:rPr>
              <a:t>PLAN D:</a:t>
            </a:r>
            <a:br>
              <a:rPr lang="en-US" b="1" dirty="0">
                <a:solidFill>
                  <a:srgbClr val="0666B8"/>
                </a:solidFill>
                <a:latin typeface="Arial" panose="020B0604020202020204" pitchFamily="34" charset="0"/>
                <a:cs typeface="Arial" panose="020B0604020202020204" pitchFamily="34" charset="0"/>
              </a:rPr>
            </a:br>
            <a:br>
              <a:rPr lang="en-US" sz="4000" b="1" dirty="0">
                <a:solidFill>
                  <a:srgbClr val="0666B8"/>
                </a:solidFill>
                <a:latin typeface="Arial" panose="020B0604020202020204" pitchFamily="34" charset="0"/>
                <a:cs typeface="Arial" panose="020B0604020202020204" pitchFamily="34" charset="0"/>
              </a:rPr>
            </a:br>
            <a:r>
              <a:rPr lang="en-US" b="1" dirty="0">
                <a:solidFill>
                  <a:srgbClr val="0666B8"/>
                </a:solidFill>
                <a:latin typeface="Arial" panose="020B0604020202020204" pitchFamily="34" charset="0"/>
                <a:cs typeface="Arial" panose="020B0604020202020204" pitchFamily="34" charset="0"/>
              </a:rPr>
              <a:t>EMERGENCY FRONT-OF-NECK AIRWAY (</a:t>
            </a:r>
            <a:r>
              <a:rPr lang="en-US" b="1" dirty="0" err="1">
                <a:solidFill>
                  <a:srgbClr val="0666B8"/>
                </a:solidFill>
                <a:latin typeface="Arial" panose="020B0604020202020204" pitchFamily="34" charset="0"/>
                <a:cs typeface="Arial" panose="020B0604020202020204" pitchFamily="34" charset="0"/>
              </a:rPr>
              <a:t>eFONA</a:t>
            </a:r>
            <a:r>
              <a:rPr lang="en-US" b="1" dirty="0">
                <a:solidFill>
                  <a:srgbClr val="0666B8"/>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51103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BE5C9-AB95-0492-44FF-DF58D5C139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4815E-5E98-8B80-C921-31871A90CDB8}"/>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PLAN D: </a:t>
            </a:r>
            <a:r>
              <a:rPr lang="en-US" sz="4800" b="1" dirty="0" err="1">
                <a:solidFill>
                  <a:srgbClr val="0666B8"/>
                </a:solidFill>
                <a:latin typeface="Arial" panose="020B0604020202020204" pitchFamily="34" charset="0"/>
                <a:cs typeface="Arial" panose="020B0604020202020204" pitchFamily="34" charset="0"/>
              </a:rPr>
              <a:t>eFONA</a:t>
            </a:r>
            <a:endParaRPr lang="en-US" sz="4800" b="1" dirty="0">
              <a:solidFill>
                <a:srgbClr val="0666B8"/>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DE1C55DF-A50E-E3C8-B097-C571EA7E97DF}"/>
              </a:ext>
            </a:extLst>
          </p:cNvPr>
          <p:cNvSpPr>
            <a:spLocks noGrp="1"/>
          </p:cNvSpPr>
          <p:nvPr>
            <p:ph idx="1"/>
          </p:nvPr>
        </p:nvSpPr>
        <p:spPr/>
        <p:txBody>
          <a:bodyPr/>
          <a:lstStyle/>
          <a:p>
            <a:pPr lvl="0"/>
            <a:r>
              <a:rPr lang="en-GB" dirty="0">
                <a:latin typeface="Arial" panose="020B0604020202020204" pitchFamily="34" charset="0"/>
                <a:cs typeface="Arial" panose="020B0604020202020204" pitchFamily="34" charset="0"/>
              </a:rPr>
              <a:t>Where Plans A, B and C have failed, and a cannot intubate, cannot oxygenate scenario exists, an </a:t>
            </a:r>
            <a:r>
              <a:rPr lang="en-GB" dirty="0" err="1">
                <a:latin typeface="Arial" panose="020B0604020202020204" pitchFamily="34" charset="0"/>
                <a:cs typeface="Arial" panose="020B0604020202020204" pitchFamily="34" charset="0"/>
              </a:rPr>
              <a:t>eFONA</a:t>
            </a:r>
            <a:r>
              <a:rPr lang="en-GB" dirty="0">
                <a:latin typeface="Arial" panose="020B0604020202020204" pitchFamily="34" charset="0"/>
                <a:cs typeface="Arial" panose="020B0604020202020204" pitchFamily="34" charset="0"/>
              </a:rPr>
              <a:t> (Plan D) must be performed.</a:t>
            </a:r>
          </a:p>
          <a:p>
            <a:pPr lvl="0"/>
            <a:r>
              <a:rPr lang="en-GB" dirty="0">
                <a:latin typeface="Arial" panose="020B0604020202020204" pitchFamily="34" charset="0"/>
                <a:cs typeface="Arial" panose="020B0604020202020204" pitchFamily="34" charset="0"/>
              </a:rPr>
              <a:t>Ensure maximal neck extension before performing an </a:t>
            </a:r>
            <a:r>
              <a:rPr lang="en-GB" dirty="0" err="1">
                <a:latin typeface="Arial" panose="020B0604020202020204" pitchFamily="34" charset="0"/>
                <a:cs typeface="Arial" panose="020B0604020202020204" pitchFamily="34" charset="0"/>
              </a:rPr>
              <a:t>eFONA</a:t>
            </a:r>
            <a:r>
              <a:rPr lang="en-GB" dirty="0">
                <a:latin typeface="Arial" panose="020B0604020202020204" pitchFamily="34" charset="0"/>
                <a:cs typeface="Arial" panose="020B0604020202020204" pitchFamily="34" charset="0"/>
              </a:rPr>
              <a:t>, where feasible.</a:t>
            </a:r>
          </a:p>
          <a:p>
            <a:pPr lvl="0"/>
            <a:r>
              <a:rPr lang="en-GB" dirty="0">
                <a:latin typeface="Arial" panose="020B0604020202020204" pitchFamily="34" charset="0"/>
                <a:cs typeface="Arial" panose="020B0604020202020204" pitchFamily="34" charset="0"/>
              </a:rPr>
              <a:t>Give a full dose of neuromuscular blocking drug before performing an </a:t>
            </a:r>
            <a:r>
              <a:rPr lang="en-GB" dirty="0" err="1">
                <a:latin typeface="Arial" panose="020B0604020202020204" pitchFamily="34" charset="0"/>
                <a:cs typeface="Arial" panose="020B0604020202020204" pitchFamily="34" charset="0"/>
              </a:rPr>
              <a:t>eFONA</a:t>
            </a:r>
            <a:r>
              <a:rPr lang="en-GB" dirty="0">
                <a:latin typeface="Arial" panose="020B0604020202020204" pitchFamily="34" charset="0"/>
                <a:cs typeface="Arial" panose="020B0604020202020204" pitchFamily="34" charset="0"/>
              </a:rPr>
              <a:t>.</a:t>
            </a:r>
          </a:p>
          <a:p>
            <a:pPr lvl="0"/>
            <a:r>
              <a:rPr lang="en-GB" dirty="0">
                <a:latin typeface="Arial" panose="020B0604020202020204" pitchFamily="34" charset="0"/>
                <a:cs typeface="Arial" panose="020B0604020202020204" pitchFamily="34" charset="0"/>
              </a:rPr>
              <a:t>Psychological support should be available to those who have been involved in an </a:t>
            </a:r>
            <a:r>
              <a:rPr lang="en-GB" dirty="0" err="1">
                <a:latin typeface="Arial" panose="020B0604020202020204" pitchFamily="34" charset="0"/>
                <a:cs typeface="Arial" panose="020B0604020202020204" pitchFamily="34" charset="0"/>
              </a:rPr>
              <a:t>eFONA</a:t>
            </a:r>
            <a:r>
              <a:rPr lang="en-GB" dirty="0">
                <a:latin typeface="Arial" panose="020B0604020202020204" pitchFamily="34" charset="0"/>
                <a:cs typeface="Arial" panose="020B0604020202020204" pitchFamily="34" charset="0"/>
              </a:rPr>
              <a:t> scenario.</a:t>
            </a:r>
          </a:p>
          <a:p>
            <a:pPr lvl="0"/>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423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30BF1-5D62-00AA-430B-EB92C8288BAF}"/>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206DD21B-4C56-7499-0043-A23715C11883}"/>
              </a:ext>
            </a:extLst>
          </p:cNvPr>
          <p:cNvPicPr>
            <a:picLocks noChangeAspect="1"/>
          </p:cNvPicPr>
          <p:nvPr/>
        </p:nvPicPr>
        <p:blipFill>
          <a:blip r:embed="rId2"/>
          <a:stretch>
            <a:fillRect/>
          </a:stretch>
        </p:blipFill>
        <p:spPr>
          <a:xfrm>
            <a:off x="838200" y="273030"/>
            <a:ext cx="10515600" cy="5838382"/>
          </a:xfrm>
          <a:prstGeom prst="rect">
            <a:avLst/>
          </a:prstGeom>
        </p:spPr>
      </p:pic>
    </p:spTree>
    <p:extLst>
      <p:ext uri="{BB962C8B-B14F-4D97-AF65-F5344CB8AC3E}">
        <p14:creationId xmlns:p14="http://schemas.microsoft.com/office/powerpoint/2010/main" val="3685690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C720A-E19D-5782-BCB8-13DE182A4E5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C36CBEE-B881-570E-D826-E0F0493E9CE5}"/>
              </a:ext>
            </a:extLst>
          </p:cNvPr>
          <p:cNvPicPr>
            <a:picLocks noChangeAspect="1"/>
          </p:cNvPicPr>
          <p:nvPr/>
        </p:nvPicPr>
        <p:blipFill>
          <a:blip r:embed="rId2"/>
          <a:stretch>
            <a:fillRect/>
          </a:stretch>
        </p:blipFill>
        <p:spPr>
          <a:xfrm>
            <a:off x="798551" y="76200"/>
            <a:ext cx="10594897" cy="6188556"/>
          </a:xfrm>
          <a:prstGeom prst="rect">
            <a:avLst/>
          </a:prstGeom>
        </p:spPr>
      </p:pic>
    </p:spTree>
    <p:extLst>
      <p:ext uri="{BB962C8B-B14F-4D97-AF65-F5344CB8AC3E}">
        <p14:creationId xmlns:p14="http://schemas.microsoft.com/office/powerpoint/2010/main" val="389310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3AC66-0EDF-ED27-9D01-F0D0BE2973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F3A184-60B4-50CA-6D56-8610D947B642}"/>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AIMS</a:t>
            </a:r>
          </a:p>
        </p:txBody>
      </p:sp>
      <p:sp>
        <p:nvSpPr>
          <p:cNvPr id="3" name="Subtitle 2">
            <a:extLst>
              <a:ext uri="{FF2B5EF4-FFF2-40B4-BE49-F238E27FC236}">
                <a16:creationId xmlns:a16="http://schemas.microsoft.com/office/drawing/2014/main" id="{CDBD2E94-FE7D-C8BE-BBC1-AF33ED20840C}"/>
              </a:ext>
            </a:extLst>
          </p:cNvPr>
          <p:cNvSpPr>
            <a:spLocks noGrp="1"/>
          </p:cNvSpPr>
          <p:nvPr>
            <p:ph idx="1"/>
          </p:nvPr>
        </p:nvSpPr>
        <p:spPr/>
        <p:txBody>
          <a:bodyPr/>
          <a:lstStyle/>
          <a:p>
            <a:pPr>
              <a:lnSpc>
                <a:spcPct val="150000"/>
              </a:lnSpc>
            </a:pPr>
            <a:r>
              <a:rPr lang="en-US" dirty="0" err="1">
                <a:latin typeface="Arial" panose="020B0604020202020204" pitchFamily="34" charset="0"/>
                <a:cs typeface="Arial" panose="020B0604020202020204" pitchFamily="34" charset="0"/>
              </a:rPr>
              <a:t>Maximise</a:t>
            </a:r>
            <a:r>
              <a:rPr lang="en-US" dirty="0">
                <a:latin typeface="Arial" panose="020B0604020202020204" pitchFamily="34" charset="0"/>
                <a:cs typeface="Arial" panose="020B0604020202020204" pitchFamily="34" charset="0"/>
              </a:rPr>
              <a:t> chances of success</a:t>
            </a:r>
          </a:p>
          <a:p>
            <a:pPr>
              <a:lnSpc>
                <a:spcPct val="150000"/>
              </a:lnSpc>
            </a:pPr>
            <a:r>
              <a:rPr lang="en-US" dirty="0">
                <a:latin typeface="Arial" panose="020B0604020202020204" pitchFamily="34" charset="0"/>
                <a:cs typeface="Arial" panose="020B0604020202020204" pitchFamily="34" charset="0"/>
              </a:rPr>
              <a:t>Improve safety and efficacy</a:t>
            </a:r>
          </a:p>
          <a:p>
            <a:pPr>
              <a:lnSpc>
                <a:spcPct val="150000"/>
              </a:lnSpc>
            </a:pPr>
            <a:r>
              <a:rPr lang="en-US" dirty="0" err="1">
                <a:latin typeface="Arial" panose="020B0604020202020204" pitchFamily="34" charset="0"/>
                <a:cs typeface="Arial" panose="020B0604020202020204" pitchFamily="34" charset="0"/>
              </a:rPr>
              <a:t>Prioritise</a:t>
            </a:r>
            <a:r>
              <a:rPr lang="en-US" dirty="0">
                <a:latin typeface="Arial" panose="020B0604020202020204" pitchFamily="34" charset="0"/>
                <a:cs typeface="Arial" panose="020B0604020202020204" pitchFamily="34" charset="0"/>
              </a:rPr>
              <a:t> oxygenation, capnography and neuromuscular blockade throughout Plans A–D</a:t>
            </a:r>
          </a:p>
          <a:p>
            <a:pPr>
              <a:lnSpc>
                <a:spcPct val="150000"/>
              </a:lnSpc>
            </a:pPr>
            <a:r>
              <a:rPr lang="en-US" dirty="0">
                <a:latin typeface="Arial" panose="020B0604020202020204" pitchFamily="34" charset="0"/>
                <a:cs typeface="Arial" panose="020B0604020202020204" pitchFamily="34" charset="0"/>
              </a:rPr>
              <a:t>Encourage timely progression through plans</a:t>
            </a:r>
          </a:p>
          <a:p>
            <a:pPr>
              <a:lnSpc>
                <a:spcPct val="150000"/>
              </a:lnSpc>
            </a:pPr>
            <a:r>
              <a:rPr lang="en-US" dirty="0" err="1">
                <a:latin typeface="Arial" panose="020B0604020202020204" pitchFamily="34" charset="0"/>
                <a:cs typeface="Arial" panose="020B0604020202020204" pitchFamily="34" charset="0"/>
              </a:rPr>
              <a:t>Minimise</a:t>
            </a:r>
            <a:r>
              <a:rPr lang="en-US" dirty="0">
                <a:latin typeface="Arial" panose="020B0604020202020204" pitchFamily="34" charset="0"/>
                <a:cs typeface="Arial" panose="020B0604020202020204" pitchFamily="34" charset="0"/>
              </a:rPr>
              <a:t> decision making at crucial points</a:t>
            </a:r>
          </a:p>
        </p:txBody>
      </p:sp>
    </p:spTree>
    <p:extLst>
      <p:ext uri="{BB962C8B-B14F-4D97-AF65-F5344CB8AC3E}">
        <p14:creationId xmlns:p14="http://schemas.microsoft.com/office/powerpoint/2010/main" val="1464934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A994F-9665-9732-BB6A-E1A2099D72F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8A487BE-3E48-1528-A759-AC2104958E3E}"/>
              </a:ext>
            </a:extLst>
          </p:cNvPr>
          <p:cNvPicPr>
            <a:picLocks noChangeAspect="1"/>
          </p:cNvPicPr>
          <p:nvPr/>
        </p:nvPicPr>
        <p:blipFill>
          <a:blip r:embed="rId2"/>
          <a:stretch>
            <a:fillRect/>
          </a:stretch>
        </p:blipFill>
        <p:spPr>
          <a:xfrm>
            <a:off x="798551" y="76200"/>
            <a:ext cx="10594897" cy="6188556"/>
          </a:xfrm>
          <a:prstGeom prst="rect">
            <a:avLst/>
          </a:prstGeom>
        </p:spPr>
      </p:pic>
      <p:sp>
        <p:nvSpPr>
          <p:cNvPr id="3" name="Rectangle 2">
            <a:extLst>
              <a:ext uri="{FF2B5EF4-FFF2-40B4-BE49-F238E27FC236}">
                <a16:creationId xmlns:a16="http://schemas.microsoft.com/office/drawing/2014/main" id="{68BA742D-2CD3-2DFF-B80E-24420B78C23E}"/>
              </a:ext>
            </a:extLst>
          </p:cNvPr>
          <p:cNvSpPr/>
          <p:nvPr/>
        </p:nvSpPr>
        <p:spPr>
          <a:xfrm>
            <a:off x="1897166" y="2049729"/>
            <a:ext cx="4276568" cy="3866255"/>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A2BF56E-64EF-F078-04A3-6BB6EAE46E6F}"/>
              </a:ext>
            </a:extLst>
          </p:cNvPr>
          <p:cNvSpPr/>
          <p:nvPr/>
        </p:nvSpPr>
        <p:spPr>
          <a:xfrm>
            <a:off x="1106591" y="1359167"/>
            <a:ext cx="725879" cy="4741596"/>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95F0559-B4C5-6E97-ECBF-7490485CEA8C}"/>
              </a:ext>
            </a:extLst>
          </p:cNvPr>
          <p:cNvSpPr/>
          <p:nvPr/>
        </p:nvSpPr>
        <p:spPr>
          <a:xfrm>
            <a:off x="6178774" y="1531979"/>
            <a:ext cx="4906635" cy="4568783"/>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AE4A2F8-EDE3-3C16-795C-E817218543ED}"/>
              </a:ext>
            </a:extLst>
          </p:cNvPr>
          <p:cNvSpPr/>
          <p:nvPr/>
        </p:nvSpPr>
        <p:spPr>
          <a:xfrm>
            <a:off x="6881371" y="1251680"/>
            <a:ext cx="1003534" cy="280299"/>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56B14235-4910-7D2C-288D-9FF03189AF2D}"/>
              </a:ext>
            </a:extLst>
          </p:cNvPr>
          <p:cNvSpPr/>
          <p:nvPr/>
        </p:nvSpPr>
        <p:spPr>
          <a:xfrm>
            <a:off x="1897166" y="1488286"/>
            <a:ext cx="4341264" cy="616675"/>
          </a:xfrm>
          <a:prstGeom prst="roundRect">
            <a:avLst/>
          </a:prstGeom>
          <a:noFill/>
          <a:ln w="50800">
            <a:solidFill>
              <a:srgbClr val="0666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7062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B6A6A-D8CA-7F53-82BE-469804B827D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D7A97FF-0217-B7F7-A430-2C423AA62F17}"/>
              </a:ext>
            </a:extLst>
          </p:cNvPr>
          <p:cNvPicPr>
            <a:picLocks noChangeAspect="1"/>
          </p:cNvPicPr>
          <p:nvPr/>
        </p:nvPicPr>
        <p:blipFill>
          <a:blip r:embed="rId2"/>
          <a:stretch>
            <a:fillRect/>
          </a:stretch>
        </p:blipFill>
        <p:spPr>
          <a:xfrm>
            <a:off x="798551" y="76200"/>
            <a:ext cx="10594897" cy="6188556"/>
          </a:xfrm>
          <a:prstGeom prst="rect">
            <a:avLst/>
          </a:prstGeom>
        </p:spPr>
      </p:pic>
      <p:sp>
        <p:nvSpPr>
          <p:cNvPr id="3" name="Rectangle 2">
            <a:extLst>
              <a:ext uri="{FF2B5EF4-FFF2-40B4-BE49-F238E27FC236}">
                <a16:creationId xmlns:a16="http://schemas.microsoft.com/office/drawing/2014/main" id="{60D60270-81DD-F3CC-E0DB-752840276AFF}"/>
              </a:ext>
            </a:extLst>
          </p:cNvPr>
          <p:cNvSpPr/>
          <p:nvPr/>
        </p:nvSpPr>
        <p:spPr>
          <a:xfrm>
            <a:off x="1897166" y="3321050"/>
            <a:ext cx="4276568" cy="2588584"/>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C9AC320-187B-44FF-4429-F204135529AA}"/>
              </a:ext>
            </a:extLst>
          </p:cNvPr>
          <p:cNvSpPr/>
          <p:nvPr/>
        </p:nvSpPr>
        <p:spPr>
          <a:xfrm>
            <a:off x="1897166" y="1504950"/>
            <a:ext cx="4276568" cy="1308100"/>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E141AF6-C487-CBFE-9A5A-5F6941335C7F}"/>
              </a:ext>
            </a:extLst>
          </p:cNvPr>
          <p:cNvSpPr/>
          <p:nvPr/>
        </p:nvSpPr>
        <p:spPr>
          <a:xfrm>
            <a:off x="1106591" y="1359167"/>
            <a:ext cx="725879" cy="4741596"/>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077E37D-A66E-ADB6-CAFC-A5500BC24225}"/>
              </a:ext>
            </a:extLst>
          </p:cNvPr>
          <p:cNvSpPr/>
          <p:nvPr/>
        </p:nvSpPr>
        <p:spPr>
          <a:xfrm>
            <a:off x="6178774" y="1531979"/>
            <a:ext cx="4906635" cy="4568783"/>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FE68C96-38B1-1102-3762-96944EDE3A05}"/>
              </a:ext>
            </a:extLst>
          </p:cNvPr>
          <p:cNvSpPr/>
          <p:nvPr/>
        </p:nvSpPr>
        <p:spPr>
          <a:xfrm>
            <a:off x="6881371" y="1251680"/>
            <a:ext cx="1003534" cy="280299"/>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8E6F198D-8EBD-CE17-8497-B82E393D6298}"/>
              </a:ext>
            </a:extLst>
          </p:cNvPr>
          <p:cNvSpPr/>
          <p:nvPr/>
        </p:nvSpPr>
        <p:spPr>
          <a:xfrm>
            <a:off x="1897166" y="2758286"/>
            <a:ext cx="4341264" cy="616675"/>
          </a:xfrm>
          <a:prstGeom prst="roundRect">
            <a:avLst/>
          </a:prstGeom>
          <a:noFill/>
          <a:ln w="50800">
            <a:solidFill>
              <a:srgbClr val="0666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530530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4666F-0452-19D3-15F1-68ABCD53E80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AF570BC-C733-0E39-20D4-4076AA3B365F}"/>
              </a:ext>
            </a:extLst>
          </p:cNvPr>
          <p:cNvPicPr>
            <a:picLocks noChangeAspect="1"/>
          </p:cNvPicPr>
          <p:nvPr/>
        </p:nvPicPr>
        <p:blipFill>
          <a:blip r:embed="rId2"/>
          <a:stretch>
            <a:fillRect/>
          </a:stretch>
        </p:blipFill>
        <p:spPr>
          <a:xfrm>
            <a:off x="798551" y="76200"/>
            <a:ext cx="10594897" cy="6188556"/>
          </a:xfrm>
          <a:prstGeom prst="rect">
            <a:avLst/>
          </a:prstGeom>
        </p:spPr>
      </p:pic>
      <p:sp>
        <p:nvSpPr>
          <p:cNvPr id="3" name="Rectangle 2">
            <a:extLst>
              <a:ext uri="{FF2B5EF4-FFF2-40B4-BE49-F238E27FC236}">
                <a16:creationId xmlns:a16="http://schemas.microsoft.com/office/drawing/2014/main" id="{55C7BBF3-0576-97BE-E4B0-E964B2E0FDDC}"/>
              </a:ext>
            </a:extLst>
          </p:cNvPr>
          <p:cNvSpPr/>
          <p:nvPr/>
        </p:nvSpPr>
        <p:spPr>
          <a:xfrm>
            <a:off x="1897166" y="4603750"/>
            <a:ext cx="4276568" cy="1331284"/>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23774D9-AD63-2886-1286-BC351712073A}"/>
              </a:ext>
            </a:extLst>
          </p:cNvPr>
          <p:cNvSpPr/>
          <p:nvPr/>
        </p:nvSpPr>
        <p:spPr>
          <a:xfrm>
            <a:off x="1897166" y="1519940"/>
            <a:ext cx="4276568" cy="2577371"/>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C87707-EDEF-BDA7-6DEF-CDECBAE383BD}"/>
              </a:ext>
            </a:extLst>
          </p:cNvPr>
          <p:cNvSpPr/>
          <p:nvPr/>
        </p:nvSpPr>
        <p:spPr>
          <a:xfrm>
            <a:off x="1106591" y="1359167"/>
            <a:ext cx="725879" cy="4741596"/>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6BC351B-9B10-8EAC-4E18-2EF9874E6785}"/>
              </a:ext>
            </a:extLst>
          </p:cNvPr>
          <p:cNvSpPr/>
          <p:nvPr/>
        </p:nvSpPr>
        <p:spPr>
          <a:xfrm>
            <a:off x="6178774" y="1531979"/>
            <a:ext cx="4906635" cy="4568783"/>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B75ECC-F025-D7C3-2800-61B314CE5C26}"/>
              </a:ext>
            </a:extLst>
          </p:cNvPr>
          <p:cNvSpPr/>
          <p:nvPr/>
        </p:nvSpPr>
        <p:spPr>
          <a:xfrm>
            <a:off x="6881371" y="1251680"/>
            <a:ext cx="1003534" cy="280299"/>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10F2F2B4-6E7C-EB09-8170-1F55622FD427}"/>
              </a:ext>
            </a:extLst>
          </p:cNvPr>
          <p:cNvSpPr/>
          <p:nvPr/>
        </p:nvSpPr>
        <p:spPr>
          <a:xfrm>
            <a:off x="1897166" y="4042440"/>
            <a:ext cx="4341264" cy="616675"/>
          </a:xfrm>
          <a:prstGeom prst="roundRect">
            <a:avLst/>
          </a:prstGeom>
          <a:noFill/>
          <a:ln w="50800">
            <a:solidFill>
              <a:srgbClr val="0666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0649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A93E4-74B2-38B3-7C69-5641B98872C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B656166-6409-BA2C-EC06-4F4394B6AD4B}"/>
              </a:ext>
            </a:extLst>
          </p:cNvPr>
          <p:cNvPicPr>
            <a:picLocks noChangeAspect="1"/>
          </p:cNvPicPr>
          <p:nvPr/>
        </p:nvPicPr>
        <p:blipFill>
          <a:blip r:embed="rId2"/>
          <a:stretch>
            <a:fillRect/>
          </a:stretch>
        </p:blipFill>
        <p:spPr>
          <a:xfrm>
            <a:off x="798551" y="76200"/>
            <a:ext cx="10594897" cy="6188556"/>
          </a:xfrm>
          <a:prstGeom prst="rect">
            <a:avLst/>
          </a:prstGeom>
        </p:spPr>
      </p:pic>
      <p:sp>
        <p:nvSpPr>
          <p:cNvPr id="4" name="Rectangle 3">
            <a:extLst>
              <a:ext uri="{FF2B5EF4-FFF2-40B4-BE49-F238E27FC236}">
                <a16:creationId xmlns:a16="http://schemas.microsoft.com/office/drawing/2014/main" id="{96FE5F42-C7D9-D9A7-9BFB-22FBA16BE689}"/>
              </a:ext>
            </a:extLst>
          </p:cNvPr>
          <p:cNvSpPr/>
          <p:nvPr/>
        </p:nvSpPr>
        <p:spPr>
          <a:xfrm>
            <a:off x="1897166" y="1504949"/>
            <a:ext cx="4276568" cy="3851535"/>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24D2158-8F57-B14E-F8FD-0412ADE442A8}"/>
              </a:ext>
            </a:extLst>
          </p:cNvPr>
          <p:cNvSpPr/>
          <p:nvPr/>
        </p:nvSpPr>
        <p:spPr>
          <a:xfrm>
            <a:off x="1106591" y="1359167"/>
            <a:ext cx="725879" cy="4741596"/>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5006109-57A4-F54D-351C-F85906995CB5}"/>
              </a:ext>
            </a:extLst>
          </p:cNvPr>
          <p:cNvSpPr/>
          <p:nvPr/>
        </p:nvSpPr>
        <p:spPr>
          <a:xfrm>
            <a:off x="6178774" y="1531979"/>
            <a:ext cx="4906635" cy="4568783"/>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F9CD3B1-1E1A-CD85-166C-FB19C9FBF666}"/>
              </a:ext>
            </a:extLst>
          </p:cNvPr>
          <p:cNvSpPr/>
          <p:nvPr/>
        </p:nvSpPr>
        <p:spPr>
          <a:xfrm>
            <a:off x="6881371" y="1251680"/>
            <a:ext cx="1003534" cy="280299"/>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67C5D95E-3AFA-0703-66F1-CDE139FDFEC7}"/>
              </a:ext>
            </a:extLst>
          </p:cNvPr>
          <p:cNvSpPr/>
          <p:nvPr/>
        </p:nvSpPr>
        <p:spPr>
          <a:xfrm>
            <a:off x="1897166" y="5301613"/>
            <a:ext cx="4341264" cy="616675"/>
          </a:xfrm>
          <a:prstGeom prst="roundRect">
            <a:avLst/>
          </a:prstGeom>
          <a:noFill/>
          <a:ln w="50800">
            <a:solidFill>
              <a:srgbClr val="0666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977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9F4EC-C071-C3D2-B94D-91254F4342D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D6438B9-692F-E707-64A7-59E4F47B3567}"/>
              </a:ext>
            </a:extLst>
          </p:cNvPr>
          <p:cNvPicPr>
            <a:picLocks noChangeAspect="1"/>
          </p:cNvPicPr>
          <p:nvPr/>
        </p:nvPicPr>
        <p:blipFill>
          <a:blip r:embed="rId2"/>
          <a:stretch>
            <a:fillRect/>
          </a:stretch>
        </p:blipFill>
        <p:spPr>
          <a:xfrm>
            <a:off x="798551" y="76200"/>
            <a:ext cx="10594897" cy="6188556"/>
          </a:xfrm>
          <a:prstGeom prst="rect">
            <a:avLst/>
          </a:prstGeom>
        </p:spPr>
      </p:pic>
      <p:sp>
        <p:nvSpPr>
          <p:cNvPr id="4" name="Rectangle 3">
            <a:extLst>
              <a:ext uri="{FF2B5EF4-FFF2-40B4-BE49-F238E27FC236}">
                <a16:creationId xmlns:a16="http://schemas.microsoft.com/office/drawing/2014/main" id="{62B37C0A-1C7F-EDB8-BD89-2498E5D5FC3C}"/>
              </a:ext>
            </a:extLst>
          </p:cNvPr>
          <p:cNvSpPr/>
          <p:nvPr/>
        </p:nvSpPr>
        <p:spPr>
          <a:xfrm>
            <a:off x="1803863" y="1181851"/>
            <a:ext cx="4913094" cy="4811626"/>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1B4159B2-71A1-ADA9-71A8-82B46251C784}"/>
              </a:ext>
            </a:extLst>
          </p:cNvPr>
          <p:cNvSpPr/>
          <p:nvPr/>
        </p:nvSpPr>
        <p:spPr>
          <a:xfrm>
            <a:off x="1147156" y="1378161"/>
            <a:ext cx="656706" cy="4690284"/>
          </a:xfrm>
          <a:prstGeom prst="roundRect">
            <a:avLst/>
          </a:prstGeom>
          <a:noFill/>
          <a:ln w="50800">
            <a:solidFill>
              <a:srgbClr val="0666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1962DE0-B3A3-43E7-550C-4BDB4C607832}"/>
              </a:ext>
            </a:extLst>
          </p:cNvPr>
          <p:cNvSpPr/>
          <p:nvPr/>
        </p:nvSpPr>
        <p:spPr>
          <a:xfrm>
            <a:off x="7941734" y="1242522"/>
            <a:ext cx="3120044" cy="4811626"/>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C183847D-BC6E-5388-C95E-A69B7EEFF9C4}"/>
              </a:ext>
            </a:extLst>
          </p:cNvPr>
          <p:cNvSpPr/>
          <p:nvPr/>
        </p:nvSpPr>
        <p:spPr>
          <a:xfrm>
            <a:off x="6616623" y="1303193"/>
            <a:ext cx="1418244" cy="4690284"/>
          </a:xfrm>
          <a:prstGeom prst="roundRect">
            <a:avLst>
              <a:gd name="adj" fmla="val 9503"/>
            </a:avLst>
          </a:prstGeom>
          <a:noFill/>
          <a:ln w="50800">
            <a:solidFill>
              <a:srgbClr val="0666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05029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9888A-773B-2E72-41E6-EF8BF1C99F8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B0CD923-7A83-9A19-DC49-272CA743E564}"/>
              </a:ext>
            </a:extLst>
          </p:cNvPr>
          <p:cNvPicPr>
            <a:picLocks noChangeAspect="1"/>
          </p:cNvPicPr>
          <p:nvPr/>
        </p:nvPicPr>
        <p:blipFill>
          <a:blip r:embed="rId2"/>
          <a:stretch>
            <a:fillRect/>
          </a:stretch>
        </p:blipFill>
        <p:spPr>
          <a:xfrm>
            <a:off x="798551" y="76200"/>
            <a:ext cx="10594897" cy="6188556"/>
          </a:xfrm>
          <a:prstGeom prst="rect">
            <a:avLst/>
          </a:prstGeom>
        </p:spPr>
      </p:pic>
      <p:sp>
        <p:nvSpPr>
          <p:cNvPr id="4" name="Rectangle 3">
            <a:extLst>
              <a:ext uri="{FF2B5EF4-FFF2-40B4-BE49-F238E27FC236}">
                <a16:creationId xmlns:a16="http://schemas.microsoft.com/office/drawing/2014/main" id="{B5C13595-CF57-9BF8-0600-274F406CC8A9}"/>
              </a:ext>
            </a:extLst>
          </p:cNvPr>
          <p:cNvSpPr/>
          <p:nvPr/>
        </p:nvSpPr>
        <p:spPr>
          <a:xfrm>
            <a:off x="1130300" y="1181851"/>
            <a:ext cx="7317317" cy="4811626"/>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89811719-39AC-32E7-156B-EEB00702DBBF}"/>
              </a:ext>
            </a:extLst>
          </p:cNvPr>
          <p:cNvSpPr/>
          <p:nvPr/>
        </p:nvSpPr>
        <p:spPr>
          <a:xfrm>
            <a:off x="8354546" y="2031327"/>
            <a:ext cx="2796053" cy="3319606"/>
          </a:xfrm>
          <a:prstGeom prst="roundRect">
            <a:avLst>
              <a:gd name="adj" fmla="val 6172"/>
            </a:avLst>
          </a:prstGeom>
          <a:noFill/>
          <a:ln w="50800">
            <a:solidFill>
              <a:srgbClr val="0666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98209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8D8FA-B2DC-3F89-E741-408938A5805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81722C0-21DA-0D1A-DE94-8B3F00E7F7C3}"/>
              </a:ext>
            </a:extLst>
          </p:cNvPr>
          <p:cNvPicPr>
            <a:picLocks noChangeAspect="1"/>
          </p:cNvPicPr>
          <p:nvPr/>
        </p:nvPicPr>
        <p:blipFill>
          <a:blip r:embed="rId2"/>
          <a:stretch>
            <a:fillRect/>
          </a:stretch>
        </p:blipFill>
        <p:spPr>
          <a:xfrm>
            <a:off x="798551" y="76200"/>
            <a:ext cx="10594897" cy="6188556"/>
          </a:xfrm>
          <a:prstGeom prst="rect">
            <a:avLst/>
          </a:prstGeom>
        </p:spPr>
      </p:pic>
    </p:spTree>
    <p:extLst>
      <p:ext uri="{BB962C8B-B14F-4D97-AF65-F5344CB8AC3E}">
        <p14:creationId xmlns:p14="http://schemas.microsoft.com/office/powerpoint/2010/main" val="10366830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AECFD-5E46-8A5F-B445-40197C937E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81DED4-382A-710B-2F9D-9014E475F6E1}"/>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RAPID SEQUENCE INDUCTION AND INTUBATION (RSI)</a:t>
            </a:r>
          </a:p>
        </p:txBody>
      </p:sp>
      <p:sp>
        <p:nvSpPr>
          <p:cNvPr id="3" name="Subtitle 2">
            <a:extLst>
              <a:ext uri="{FF2B5EF4-FFF2-40B4-BE49-F238E27FC236}">
                <a16:creationId xmlns:a16="http://schemas.microsoft.com/office/drawing/2014/main" id="{84E4BD18-E4A3-38B5-E1A0-DFE9A64D8EB6}"/>
              </a:ext>
            </a:extLst>
          </p:cNvPr>
          <p:cNvSpPr>
            <a:spLocks noGrp="1"/>
          </p:cNvSpPr>
          <p:nvPr>
            <p:ph idx="1"/>
          </p:nvPr>
        </p:nvSpPr>
        <p:spPr/>
        <p:txBody>
          <a:bodyPr/>
          <a:lstStyle/>
          <a:p>
            <a:pPr lvl="0">
              <a:lnSpc>
                <a:spcPct val="150000"/>
              </a:lnSpc>
            </a:pPr>
            <a:r>
              <a:rPr lang="en-GB" dirty="0">
                <a:latin typeface="Arial" panose="020B0604020202020204" pitchFamily="34" charset="0"/>
                <a:cs typeface="Arial" panose="020B0604020202020204" pitchFamily="34" charset="0"/>
              </a:rPr>
              <a:t>If cricoid force is used and the view at laryngoscopy is poor, it should be removed in an attempt to improve the view. </a:t>
            </a:r>
          </a:p>
          <a:p>
            <a:pPr lvl="0">
              <a:lnSpc>
                <a:spcPct val="150000"/>
              </a:lnSpc>
            </a:pPr>
            <a:endParaRPr lang="en-GB" dirty="0">
              <a:latin typeface="Arial" panose="020B0604020202020204" pitchFamily="34" charset="0"/>
              <a:cs typeface="Arial" panose="020B0604020202020204" pitchFamily="34" charset="0"/>
            </a:endParaRPr>
          </a:p>
          <a:p>
            <a:pPr lvl="0">
              <a:lnSpc>
                <a:spcPct val="150000"/>
              </a:lnSpc>
            </a:pPr>
            <a:r>
              <a:rPr lang="en-GB" dirty="0">
                <a:latin typeface="Arial" panose="020B0604020202020204" pitchFamily="34" charset="0"/>
                <a:cs typeface="Arial" panose="020B0604020202020204" pitchFamily="34" charset="0"/>
              </a:rPr>
              <a:t>Assistants providing cricoid force should receive regular training in correct application.</a:t>
            </a:r>
          </a:p>
        </p:txBody>
      </p:sp>
    </p:spTree>
    <p:extLst>
      <p:ext uri="{BB962C8B-B14F-4D97-AF65-F5344CB8AC3E}">
        <p14:creationId xmlns:p14="http://schemas.microsoft.com/office/powerpoint/2010/main" val="24939974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EE739-B440-323D-33DE-8D74BDE8AA3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C6924F5-296E-4D9A-21F1-CF69E9154541}"/>
              </a:ext>
            </a:extLst>
          </p:cNvPr>
          <p:cNvPicPr>
            <a:picLocks noChangeAspect="1"/>
          </p:cNvPicPr>
          <p:nvPr/>
        </p:nvPicPr>
        <p:blipFill>
          <a:blip r:embed="rId2"/>
          <a:srcRect t="2275" b="12115"/>
          <a:stretch>
            <a:fillRect/>
          </a:stretch>
        </p:blipFill>
        <p:spPr>
          <a:xfrm>
            <a:off x="1502496" y="0"/>
            <a:ext cx="9187008" cy="6291943"/>
          </a:xfrm>
          <a:prstGeom prst="rect">
            <a:avLst/>
          </a:prstGeom>
        </p:spPr>
      </p:pic>
    </p:spTree>
    <p:extLst>
      <p:ext uri="{BB962C8B-B14F-4D97-AF65-F5344CB8AC3E}">
        <p14:creationId xmlns:p14="http://schemas.microsoft.com/office/powerpoint/2010/main" val="3765364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BA470-6D79-B3A8-EE6F-CA5905CC31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CEC96A-1E12-D9A9-EFFC-7A7536078FB9}"/>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PHYSIOLOGICALLY DIFFICULT AIRWAY</a:t>
            </a:r>
          </a:p>
        </p:txBody>
      </p:sp>
      <p:sp>
        <p:nvSpPr>
          <p:cNvPr id="3" name="Subtitle 2">
            <a:extLst>
              <a:ext uri="{FF2B5EF4-FFF2-40B4-BE49-F238E27FC236}">
                <a16:creationId xmlns:a16="http://schemas.microsoft.com/office/drawing/2014/main" id="{CCFD924D-5DD8-BE27-4A79-F2392BBD230C}"/>
              </a:ext>
            </a:extLst>
          </p:cNvPr>
          <p:cNvSpPr>
            <a:spLocks noGrp="1"/>
          </p:cNvSpPr>
          <p:nvPr>
            <p:ph idx="1"/>
          </p:nvPr>
        </p:nvSpPr>
        <p:spPr/>
        <p:txBody>
          <a:bodyPr anchor="t"/>
          <a:lstStyle/>
          <a:p>
            <a:pPr marL="0" lvl="0" indent="0" algn="ctr">
              <a:lnSpc>
                <a:spcPct val="150000"/>
              </a:lnSpc>
              <a:buNone/>
            </a:pPr>
            <a:endParaRPr lang="en-GB" i="1" dirty="0">
              <a:latin typeface="Arial" panose="020B0604020202020204" pitchFamily="34" charset="0"/>
              <a:cs typeface="Arial" panose="020B0604020202020204" pitchFamily="34" charset="0"/>
            </a:endParaRPr>
          </a:p>
          <a:p>
            <a:pPr marL="0" lvl="0" indent="0" algn="ctr">
              <a:lnSpc>
                <a:spcPct val="150000"/>
              </a:lnSpc>
              <a:buNone/>
            </a:pPr>
            <a:r>
              <a:rPr lang="en-GB" i="1" dirty="0">
                <a:latin typeface="Arial" panose="020B0604020202020204" pitchFamily="34" charset="0"/>
                <a:cs typeface="Arial" panose="020B0604020202020204" pitchFamily="34" charset="0"/>
              </a:rPr>
              <a:t>Physiological (e.g. old age, pregnancy) and pathophysiological (e.g. sepsis, cardiac failure) alterations including hypoxaemia, haemodynamic instability and complications on transition to positive pressure ventilation </a:t>
            </a:r>
          </a:p>
        </p:txBody>
      </p:sp>
    </p:spTree>
    <p:extLst>
      <p:ext uri="{BB962C8B-B14F-4D97-AF65-F5344CB8AC3E}">
        <p14:creationId xmlns:p14="http://schemas.microsoft.com/office/powerpoint/2010/main" val="151492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49D59-1D8A-C8CE-86AD-EF0528158E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291B3C-2B17-9FD8-BECF-8EC2600995EA}"/>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DISCLAIMER</a:t>
            </a:r>
          </a:p>
        </p:txBody>
      </p:sp>
      <p:sp>
        <p:nvSpPr>
          <p:cNvPr id="3" name="Subtitle 2">
            <a:extLst>
              <a:ext uri="{FF2B5EF4-FFF2-40B4-BE49-F238E27FC236}">
                <a16:creationId xmlns:a16="http://schemas.microsoft.com/office/drawing/2014/main" id="{D3B11437-7486-9AEC-FE9A-F0B69D1DAA21}"/>
              </a:ext>
            </a:extLst>
          </p:cNvPr>
          <p:cNvSpPr>
            <a:spLocks noGrp="1"/>
          </p:cNvSpPr>
          <p:nvPr>
            <p:ph idx="1"/>
          </p:nvPr>
        </p:nvSpPr>
        <p:spPr/>
        <p:txBody>
          <a:bodyPr/>
          <a:lstStyle/>
          <a:p>
            <a:pPr>
              <a:lnSpc>
                <a:spcPct val="150000"/>
              </a:lnSpc>
            </a:pPr>
            <a:r>
              <a:rPr lang="en-US" dirty="0">
                <a:latin typeface="Arial" panose="020B0604020202020204" pitchFamily="34" charset="0"/>
                <a:cs typeface="Arial" panose="020B0604020202020204" pitchFamily="34" charset="0"/>
              </a:rPr>
              <a:t>Do not represent a minimum standard of practice</a:t>
            </a:r>
          </a:p>
          <a:p>
            <a:pPr>
              <a:lnSpc>
                <a:spcPct val="150000"/>
              </a:lnSpc>
            </a:pPr>
            <a:r>
              <a:rPr lang="en-US" dirty="0">
                <a:latin typeface="Arial" panose="020B0604020202020204" pitchFamily="34" charset="0"/>
                <a:cs typeface="Arial" panose="020B0604020202020204" pitchFamily="34" charset="0"/>
              </a:rPr>
              <a:t>Are not a substitute for good clinical judgement</a:t>
            </a:r>
          </a:p>
          <a:p>
            <a:pPr>
              <a:lnSpc>
                <a:spcPct val="150000"/>
              </a:lnSpc>
            </a:pPr>
            <a:r>
              <a:rPr lang="en-US" dirty="0">
                <a:latin typeface="Arial" panose="020B0604020202020204" pitchFamily="34" charset="0"/>
                <a:cs typeface="Arial" panose="020B0604020202020204" pitchFamily="34" charset="0"/>
              </a:rPr>
              <a:t>Do not account for all possible clinical scenarios</a:t>
            </a:r>
          </a:p>
          <a:p>
            <a:pPr>
              <a:lnSpc>
                <a:spcPct val="150000"/>
              </a:lnSpc>
            </a:pPr>
            <a:r>
              <a:rPr lang="en-US" dirty="0">
                <a:latin typeface="Arial" panose="020B0604020202020204" pitchFamily="34" charset="0"/>
                <a:cs typeface="Arial" panose="020B0604020202020204" pitchFamily="34" charset="0"/>
              </a:rPr>
              <a:t>Provide a framework for decision making</a:t>
            </a:r>
          </a:p>
        </p:txBody>
      </p:sp>
    </p:spTree>
    <p:extLst>
      <p:ext uri="{BB962C8B-B14F-4D97-AF65-F5344CB8AC3E}">
        <p14:creationId xmlns:p14="http://schemas.microsoft.com/office/powerpoint/2010/main" val="6422327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A3297-7FAF-BFBC-9461-1F04013F76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0842C6-A350-4C54-A749-8386D967A0CF}"/>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OBESITY</a:t>
            </a:r>
          </a:p>
        </p:txBody>
      </p:sp>
      <p:sp>
        <p:nvSpPr>
          <p:cNvPr id="3" name="Subtitle 2">
            <a:extLst>
              <a:ext uri="{FF2B5EF4-FFF2-40B4-BE49-F238E27FC236}">
                <a16:creationId xmlns:a16="http://schemas.microsoft.com/office/drawing/2014/main" id="{84904D52-D1F6-23FE-F633-9F6FD74E4F8B}"/>
              </a:ext>
            </a:extLst>
          </p:cNvPr>
          <p:cNvSpPr>
            <a:spLocks noGrp="1"/>
          </p:cNvSpPr>
          <p:nvPr>
            <p:ph idx="1"/>
          </p:nvPr>
        </p:nvSpPr>
        <p:spPr/>
        <p:txBody>
          <a:bodyPr/>
          <a:lstStyle/>
          <a:p>
            <a:pPr lvl="0">
              <a:lnSpc>
                <a:spcPct val="100000"/>
              </a:lnSpc>
            </a:pPr>
            <a:r>
              <a:rPr lang="en-GB" dirty="0">
                <a:latin typeface="Arial" panose="020B0604020202020204" pitchFamily="34" charset="0"/>
                <a:cs typeface="Arial" panose="020B0604020202020204" pitchFamily="34" charset="0"/>
              </a:rPr>
              <a:t>Consider ATI in people living with obesity.</a:t>
            </a:r>
          </a:p>
          <a:p>
            <a:pPr lvl="0">
              <a:lnSpc>
                <a:spcPct val="100000"/>
              </a:lnSpc>
            </a:pPr>
            <a:r>
              <a:rPr lang="en-GB" dirty="0">
                <a:latin typeface="Arial" panose="020B0604020202020204" pitchFamily="34" charset="0"/>
                <a:cs typeface="Arial" panose="020B0604020202020204" pitchFamily="34" charset="0"/>
              </a:rPr>
              <a:t>Patients should be pre-oxygenated in a head-up position (≥30º).</a:t>
            </a:r>
          </a:p>
          <a:p>
            <a:pPr lvl="0">
              <a:lnSpc>
                <a:spcPct val="100000"/>
              </a:lnSpc>
            </a:pPr>
            <a:r>
              <a:rPr lang="en-GB" dirty="0">
                <a:latin typeface="Arial" panose="020B0604020202020204" pitchFamily="34" charset="0"/>
                <a:cs typeface="Arial" panose="020B0604020202020204" pitchFamily="34" charset="0"/>
              </a:rPr>
              <a:t>Consider performing airway management in the operating theatre.</a:t>
            </a:r>
          </a:p>
          <a:p>
            <a:pPr lvl="0">
              <a:lnSpc>
                <a:spcPct val="100000"/>
              </a:lnSpc>
            </a:pPr>
            <a:r>
              <a:rPr lang="en-GB" dirty="0">
                <a:latin typeface="Arial" panose="020B0604020202020204" pitchFamily="34" charset="0"/>
                <a:cs typeface="Arial" panose="020B0604020202020204" pitchFamily="34" charset="0"/>
              </a:rPr>
              <a:t>Consider use of high-flow nasal oxygen for peroxygenation. </a:t>
            </a:r>
          </a:p>
          <a:p>
            <a:pPr lvl="0">
              <a:lnSpc>
                <a:spcPct val="100000"/>
              </a:lnSpc>
            </a:pPr>
            <a:r>
              <a:rPr lang="en-GB" dirty="0">
                <a:latin typeface="Arial" panose="020B0604020202020204" pitchFamily="34" charset="0"/>
                <a:cs typeface="Arial" panose="020B0604020202020204" pitchFamily="34" charset="0"/>
              </a:rPr>
              <a:t>Consider early use of second-generation SADs for ventilation if facemask ventilation is suboptimal.</a:t>
            </a:r>
          </a:p>
        </p:txBody>
      </p:sp>
    </p:spTree>
    <p:extLst>
      <p:ext uri="{BB962C8B-B14F-4D97-AF65-F5344CB8AC3E}">
        <p14:creationId xmlns:p14="http://schemas.microsoft.com/office/powerpoint/2010/main" val="3316333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945E7-6A3E-D68F-6C47-7AAA8C2D54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8A890E-5E39-BACA-EC5D-5698BE3C20EE}"/>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DOCUMENTATION</a:t>
            </a:r>
          </a:p>
        </p:txBody>
      </p:sp>
      <p:sp>
        <p:nvSpPr>
          <p:cNvPr id="3" name="Subtitle 2">
            <a:extLst>
              <a:ext uri="{FF2B5EF4-FFF2-40B4-BE49-F238E27FC236}">
                <a16:creationId xmlns:a16="http://schemas.microsoft.com/office/drawing/2014/main" id="{7C34A947-8466-BA7B-1210-739439E099CD}"/>
              </a:ext>
            </a:extLst>
          </p:cNvPr>
          <p:cNvSpPr>
            <a:spLocks noGrp="1"/>
          </p:cNvSpPr>
          <p:nvPr>
            <p:ph idx="1"/>
          </p:nvPr>
        </p:nvSpPr>
        <p:spPr/>
        <p:txBody>
          <a:bodyPr/>
          <a:lstStyle/>
          <a:p>
            <a:pPr lvl="0">
              <a:lnSpc>
                <a:spcPct val="150000"/>
              </a:lnSpc>
            </a:pPr>
            <a:r>
              <a:rPr lang="en-GB" dirty="0">
                <a:latin typeface="Arial" panose="020B0604020202020204" pitchFamily="34" charset="0"/>
                <a:cs typeface="Arial" panose="020B0604020202020204" pitchFamily="34" charset="0"/>
              </a:rPr>
              <a:t>Individuals have a professional responsibility to document airway management as provided by their institution.</a:t>
            </a:r>
          </a:p>
        </p:txBody>
      </p:sp>
    </p:spTree>
    <p:extLst>
      <p:ext uri="{BB962C8B-B14F-4D97-AF65-F5344CB8AC3E}">
        <p14:creationId xmlns:p14="http://schemas.microsoft.com/office/powerpoint/2010/main" val="9253612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A6787-3D51-2BE7-5539-E0C034862B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2A5E5B-C1FB-6B1A-46FA-6FBD63932CAE}"/>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EDUCATION, TRAINING AND INSTITUTIONAL RESPONSIBILITY</a:t>
            </a:r>
          </a:p>
        </p:txBody>
      </p:sp>
      <p:sp>
        <p:nvSpPr>
          <p:cNvPr id="3" name="Subtitle 2">
            <a:extLst>
              <a:ext uri="{FF2B5EF4-FFF2-40B4-BE49-F238E27FC236}">
                <a16:creationId xmlns:a16="http://schemas.microsoft.com/office/drawing/2014/main" id="{1D3F28C0-CB9C-EFE1-532A-F7B29CB8F142}"/>
              </a:ext>
            </a:extLst>
          </p:cNvPr>
          <p:cNvSpPr>
            <a:spLocks noGrp="1"/>
          </p:cNvSpPr>
          <p:nvPr>
            <p:ph idx="1"/>
          </p:nvPr>
        </p:nvSpPr>
        <p:spPr/>
        <p:txBody>
          <a:bodyPr/>
          <a:lstStyle/>
          <a:p>
            <a:pPr lvl="0"/>
            <a:r>
              <a:rPr lang="en-GB" dirty="0">
                <a:latin typeface="Arial" panose="020B0604020202020204" pitchFamily="34" charset="0"/>
                <a:cs typeface="Arial" panose="020B0604020202020204" pitchFamily="34" charset="0"/>
              </a:rPr>
              <a:t>Institutions should support and facilitate individuals at all levels to train and maintain competencies in airway management with clinical and non-clinical multidisciplinary training.</a:t>
            </a:r>
          </a:p>
          <a:p>
            <a:pPr lvl="0"/>
            <a:endParaRPr lang="en-GB" sz="1400"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Institutions should support clinicians to train with new equipment or guidelines.</a:t>
            </a:r>
          </a:p>
          <a:p>
            <a:pPr lvl="0"/>
            <a:endParaRPr lang="en-GB" sz="1400"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Airway Leads should reinforce familiarity with the Plan A–D approach amongst airway managers and assistants.</a:t>
            </a:r>
          </a:p>
        </p:txBody>
      </p:sp>
    </p:spTree>
    <p:extLst>
      <p:ext uri="{BB962C8B-B14F-4D97-AF65-F5344CB8AC3E}">
        <p14:creationId xmlns:p14="http://schemas.microsoft.com/office/powerpoint/2010/main" val="10134037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723F2-AE64-6FC5-50E1-FBC8752650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239ED-C6F7-FC4A-4A45-F99BD20BB89C}"/>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EDUCATION, TRAINING AND INSTITUTIONAL RESPONSIBILITY</a:t>
            </a:r>
          </a:p>
        </p:txBody>
      </p:sp>
      <p:sp>
        <p:nvSpPr>
          <p:cNvPr id="3" name="Subtitle 2">
            <a:extLst>
              <a:ext uri="{FF2B5EF4-FFF2-40B4-BE49-F238E27FC236}">
                <a16:creationId xmlns:a16="http://schemas.microsoft.com/office/drawing/2014/main" id="{E88A326C-C2D1-1F0F-BB25-89C4C0EB72AF}"/>
              </a:ext>
            </a:extLst>
          </p:cNvPr>
          <p:cNvSpPr>
            <a:spLocks noGrp="1"/>
          </p:cNvSpPr>
          <p:nvPr>
            <p:ph idx="1"/>
          </p:nvPr>
        </p:nvSpPr>
        <p:spPr/>
        <p:txBody>
          <a:bodyPr/>
          <a:lstStyle/>
          <a:p>
            <a:pPr lvl="0"/>
            <a:r>
              <a:rPr lang="en-GB" dirty="0">
                <a:latin typeface="Arial" panose="020B0604020202020204" pitchFamily="34" charset="0"/>
                <a:cs typeface="Arial" panose="020B0604020202020204" pitchFamily="34" charset="0"/>
              </a:rPr>
              <a:t>Human factors and team performance under stress should be included in training.</a:t>
            </a:r>
          </a:p>
          <a:p>
            <a:pPr lvl="0"/>
            <a:endParaRPr lang="en-GB" sz="1400"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All individuals involved in airway management should have training in capnography interpretation.</a:t>
            </a:r>
          </a:p>
          <a:p>
            <a:pPr lvl="0"/>
            <a:endParaRPr lang="en-GB" sz="1400"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All airway managers should be regularly trained in performing an </a:t>
            </a:r>
            <a:r>
              <a:rPr lang="en-GB" dirty="0" err="1">
                <a:latin typeface="Arial" panose="020B0604020202020204" pitchFamily="34" charset="0"/>
                <a:cs typeface="Arial" panose="020B0604020202020204" pitchFamily="34" charset="0"/>
              </a:rPr>
              <a:t>eFONA</a:t>
            </a:r>
            <a:r>
              <a:rPr lang="en-GB"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452809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3EC02-4B8F-4949-2704-8E308B95A6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61966C-6007-DD54-5E07-48A47C6C7D72}"/>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RESOURCES</a:t>
            </a:r>
          </a:p>
        </p:txBody>
      </p:sp>
      <p:sp>
        <p:nvSpPr>
          <p:cNvPr id="3" name="Subtitle 2">
            <a:extLst>
              <a:ext uri="{FF2B5EF4-FFF2-40B4-BE49-F238E27FC236}">
                <a16:creationId xmlns:a16="http://schemas.microsoft.com/office/drawing/2014/main" id="{FA6BC604-7A08-9770-4B13-105598841C3C}"/>
              </a:ext>
            </a:extLst>
          </p:cNvPr>
          <p:cNvSpPr>
            <a:spLocks noGrp="1"/>
          </p:cNvSpPr>
          <p:nvPr>
            <p:ph idx="1"/>
          </p:nvPr>
        </p:nvSpPr>
        <p:spPr>
          <a:xfrm>
            <a:off x="838199" y="1825625"/>
            <a:ext cx="10912813" cy="4351338"/>
          </a:xfrm>
        </p:spPr>
        <p:txBody>
          <a:bodyPr numCol="2"/>
          <a:lstStyle/>
          <a:p>
            <a:pPr marL="0" lvl="0" indent="0">
              <a:lnSpc>
                <a:spcPct val="150000"/>
              </a:lnSpc>
              <a:buNone/>
            </a:pPr>
            <a:r>
              <a:rPr lang="en-GB" b="1" dirty="0">
                <a:latin typeface="Arial" panose="020B0604020202020204" pitchFamily="34" charset="0"/>
                <a:cs typeface="Arial" panose="020B0604020202020204" pitchFamily="34" charset="0"/>
              </a:rPr>
              <a:t>2025 DAS Guidelines</a:t>
            </a:r>
          </a:p>
          <a:p>
            <a:pPr marL="0" lvl="0" indent="0">
              <a:lnSpc>
                <a:spcPct val="150000"/>
              </a:lnSpc>
              <a:buNone/>
            </a:pPr>
            <a:endParaRPr lang="en-GB" b="1" dirty="0">
              <a:latin typeface="Arial" panose="020B0604020202020204" pitchFamily="34" charset="0"/>
              <a:cs typeface="Arial" panose="020B0604020202020204" pitchFamily="34" charset="0"/>
            </a:endParaRPr>
          </a:p>
          <a:p>
            <a:pPr marL="0" lvl="0" indent="0">
              <a:lnSpc>
                <a:spcPct val="150000"/>
              </a:lnSpc>
              <a:buNone/>
            </a:pPr>
            <a:endParaRPr lang="en-GB" b="1" dirty="0">
              <a:latin typeface="Arial" panose="020B0604020202020204" pitchFamily="34" charset="0"/>
              <a:cs typeface="Arial" panose="020B0604020202020204" pitchFamily="34" charset="0"/>
            </a:endParaRPr>
          </a:p>
          <a:p>
            <a:pPr marL="0" lvl="0" indent="0">
              <a:lnSpc>
                <a:spcPct val="150000"/>
              </a:lnSpc>
              <a:buNone/>
            </a:pPr>
            <a:endParaRPr lang="en-GB" b="1" dirty="0">
              <a:latin typeface="Arial" panose="020B0604020202020204" pitchFamily="34" charset="0"/>
              <a:cs typeface="Arial" panose="020B0604020202020204" pitchFamily="34" charset="0"/>
            </a:endParaRPr>
          </a:p>
          <a:p>
            <a:pPr marL="0" lvl="0" indent="0">
              <a:lnSpc>
                <a:spcPct val="150000"/>
              </a:lnSpc>
              <a:buNone/>
            </a:pPr>
            <a:endParaRPr lang="en-GB" b="1" dirty="0">
              <a:latin typeface="Arial" panose="020B0604020202020204" pitchFamily="34" charset="0"/>
              <a:cs typeface="Arial" panose="020B0604020202020204" pitchFamily="34" charset="0"/>
            </a:endParaRPr>
          </a:p>
          <a:p>
            <a:pPr marL="0" lvl="0" indent="0">
              <a:lnSpc>
                <a:spcPct val="150000"/>
              </a:lnSpc>
              <a:buNone/>
            </a:pPr>
            <a:r>
              <a:rPr lang="en-GB" b="1" dirty="0">
                <a:latin typeface="Arial" panose="020B0604020202020204" pitchFamily="34" charset="0"/>
                <a:cs typeface="Arial" panose="020B0604020202020204" pitchFamily="34" charset="0"/>
              </a:rPr>
              <a:t>2025 DAS Educational Package</a:t>
            </a:r>
          </a:p>
        </p:txBody>
      </p:sp>
      <p:pic>
        <p:nvPicPr>
          <p:cNvPr id="4" name="Picture 3" descr="A qr code with a few black squares&#10;&#10;AI-generated content may be incorrect.">
            <a:extLst>
              <a:ext uri="{FF2B5EF4-FFF2-40B4-BE49-F238E27FC236}">
                <a16:creationId xmlns:a16="http://schemas.microsoft.com/office/drawing/2014/main" id="{D605C544-D5D0-B0C6-33F0-A4F22277ADB0}"/>
              </a:ext>
            </a:extLst>
          </p:cNvPr>
          <p:cNvPicPr>
            <a:picLocks noChangeAspect="1"/>
          </p:cNvPicPr>
          <p:nvPr/>
        </p:nvPicPr>
        <p:blipFill>
          <a:blip r:embed="rId2"/>
          <a:stretch>
            <a:fillRect/>
          </a:stretch>
        </p:blipFill>
        <p:spPr>
          <a:xfrm>
            <a:off x="1309688" y="2624536"/>
            <a:ext cx="2753515" cy="2753515"/>
          </a:xfrm>
          <a:prstGeom prst="rect">
            <a:avLst/>
          </a:prstGeom>
        </p:spPr>
      </p:pic>
      <p:pic>
        <p:nvPicPr>
          <p:cNvPr id="1026" name="Picture 2">
            <a:extLst>
              <a:ext uri="{FF2B5EF4-FFF2-40B4-BE49-F238E27FC236}">
                <a16:creationId xmlns:a16="http://schemas.microsoft.com/office/drawing/2014/main" id="{7A0E6A2F-6927-DA2D-A177-72BDF672D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6950" y="2520757"/>
            <a:ext cx="2962322" cy="2962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0326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B9205-69BC-FE1D-29D3-3E214B5B36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E6D803-7505-CD73-A2A9-EC6CD5BEB42F}"/>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AUTHORS</a:t>
            </a:r>
          </a:p>
        </p:txBody>
      </p:sp>
      <p:sp>
        <p:nvSpPr>
          <p:cNvPr id="3" name="Subtitle 2">
            <a:extLst>
              <a:ext uri="{FF2B5EF4-FFF2-40B4-BE49-F238E27FC236}">
                <a16:creationId xmlns:a16="http://schemas.microsoft.com/office/drawing/2014/main" id="{21862436-951B-1D5A-7B1A-035ACAD323DF}"/>
              </a:ext>
            </a:extLst>
          </p:cNvPr>
          <p:cNvSpPr>
            <a:spLocks noGrp="1"/>
          </p:cNvSpPr>
          <p:nvPr>
            <p:ph idx="1"/>
          </p:nvPr>
        </p:nvSpPr>
        <p:spPr/>
        <p:txBody>
          <a:bodyPr anchor="t"/>
          <a:lstStyle/>
          <a:p>
            <a:pPr marL="0" indent="0" algn="ctr">
              <a:lnSpc>
                <a:spcPct val="150000"/>
              </a:lnSpc>
              <a:buNone/>
            </a:pPr>
            <a:r>
              <a:rPr lang="en-GB" dirty="0">
                <a:latin typeface="Arial" panose="020B0604020202020204" pitchFamily="34" charset="0"/>
                <a:cs typeface="Arial" panose="020B0604020202020204" pitchFamily="34" charset="0"/>
              </a:rPr>
              <a:t>Imran Ahmad, Kariem El-Boghdadly, Helen Iliff, </a:t>
            </a:r>
            <a:r>
              <a:rPr lang="en-GB" dirty="0" err="1">
                <a:latin typeface="Arial" panose="020B0604020202020204" pitchFamily="34" charset="0"/>
                <a:cs typeface="Arial" panose="020B0604020202020204" pitchFamily="34" charset="0"/>
              </a:rPr>
              <a:t>Gunjeet</a:t>
            </a:r>
            <a:r>
              <a:rPr lang="en-GB" dirty="0">
                <a:latin typeface="Arial" panose="020B0604020202020204" pitchFamily="34" charset="0"/>
                <a:cs typeface="Arial" panose="020B0604020202020204" pitchFamily="34" charset="0"/>
              </a:rPr>
              <a:t> Dua, Andy Higgs, Mike Huntington, Fauzia Mir, S. A. Reza </a:t>
            </a:r>
            <a:r>
              <a:rPr lang="en-GB" dirty="0" err="1">
                <a:latin typeface="Arial" panose="020B0604020202020204" pitchFamily="34" charset="0"/>
                <a:cs typeface="Arial" panose="020B0604020202020204" pitchFamily="34" charset="0"/>
              </a:rPr>
              <a:t>Nouraei</a:t>
            </a:r>
            <a:r>
              <a:rPr lang="en-GB" dirty="0">
                <a:latin typeface="Arial" panose="020B0604020202020204" pitchFamily="34" charset="0"/>
                <a:cs typeface="Arial" panose="020B0604020202020204" pitchFamily="34" charset="0"/>
              </a:rPr>
              <a:t>, Ellen P. O’Sullivan, Anil Patel, Kate Rivett, Alistair F. </a:t>
            </a:r>
            <a:r>
              <a:rPr lang="en-GB" dirty="0" err="1">
                <a:latin typeface="Arial" panose="020B0604020202020204" pitchFamily="34" charset="0"/>
                <a:cs typeface="Arial" panose="020B0604020202020204" pitchFamily="34" charset="0"/>
              </a:rPr>
              <a:t>McNarry</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0339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92022-337A-3251-B3A8-F5455E2C65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110AB-A9F2-AB3C-FA21-C5ABE3C6858C}"/>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AIRWAY ASSESSMENT</a:t>
            </a:r>
          </a:p>
        </p:txBody>
      </p:sp>
      <p:sp>
        <p:nvSpPr>
          <p:cNvPr id="3" name="Subtitle 2">
            <a:extLst>
              <a:ext uri="{FF2B5EF4-FFF2-40B4-BE49-F238E27FC236}">
                <a16:creationId xmlns:a16="http://schemas.microsoft.com/office/drawing/2014/main" id="{92D6AED7-203F-26BB-73DE-2E7529DC8DDD}"/>
              </a:ext>
            </a:extLst>
          </p:cNvPr>
          <p:cNvSpPr>
            <a:spLocks noGrp="1"/>
          </p:cNvSpPr>
          <p:nvPr>
            <p:ph idx="1"/>
          </p:nvPr>
        </p:nvSpPr>
        <p:spPr/>
        <p:txBody>
          <a:bodyPr/>
          <a:lstStyle/>
          <a:p>
            <a:pPr>
              <a:lnSpc>
                <a:spcPct val="150000"/>
              </a:lnSpc>
            </a:pPr>
            <a:r>
              <a:rPr lang="en-US" dirty="0">
                <a:latin typeface="Arial" panose="020B0604020202020204" pitchFamily="34" charset="0"/>
                <a:cs typeface="Arial" panose="020B0604020202020204" pitchFamily="34" charset="0"/>
              </a:rPr>
              <a:t>Airway assessment should be performed before induction of </a:t>
            </a:r>
            <a:r>
              <a:rPr lang="en-US" dirty="0" err="1">
                <a:latin typeface="Arial" panose="020B0604020202020204" pitchFamily="34" charset="0"/>
                <a:cs typeface="Arial" panose="020B0604020202020204" pitchFamily="34" charset="0"/>
              </a:rPr>
              <a:t>anaesthesia</a:t>
            </a:r>
            <a:r>
              <a:rPr lang="en-US" dirty="0">
                <a:latin typeface="Arial" panose="020B0604020202020204" pitchFamily="34" charset="0"/>
                <a:cs typeface="Arial" panose="020B0604020202020204" pitchFamily="34" charset="0"/>
              </a:rPr>
              <a:t>.</a:t>
            </a:r>
          </a:p>
          <a:p>
            <a:pPr>
              <a:lnSpc>
                <a:spcPct val="150000"/>
              </a:lnSpc>
            </a:pPr>
            <a:endParaRPr lang="en-US" sz="1400"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Assessment should include history, examination with bedside tests and when appropriate, review of relevant investigations. The physiologically difficult airway should also be considered.</a:t>
            </a:r>
          </a:p>
        </p:txBody>
      </p:sp>
    </p:spTree>
    <p:extLst>
      <p:ext uri="{BB962C8B-B14F-4D97-AF65-F5344CB8AC3E}">
        <p14:creationId xmlns:p14="http://schemas.microsoft.com/office/powerpoint/2010/main" val="430485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91F07-BC38-E2DE-ED71-A4543A4060F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784648E-769D-8C0C-2C90-537847A81BA3}"/>
              </a:ext>
            </a:extLst>
          </p:cNvPr>
          <p:cNvPicPr>
            <a:picLocks noChangeAspect="1"/>
          </p:cNvPicPr>
          <p:nvPr/>
        </p:nvPicPr>
        <p:blipFill>
          <a:blip r:embed="rId2"/>
          <a:srcRect l="2493" t="1709" r="2428" b="71598"/>
          <a:stretch>
            <a:fillRect/>
          </a:stretch>
        </p:blipFill>
        <p:spPr>
          <a:xfrm>
            <a:off x="412526" y="979653"/>
            <a:ext cx="11366949" cy="4349132"/>
          </a:xfrm>
          <a:prstGeom prst="rect">
            <a:avLst/>
          </a:prstGeom>
        </p:spPr>
      </p:pic>
      <p:sp>
        <p:nvSpPr>
          <p:cNvPr id="5" name="Rectangle 4">
            <a:extLst>
              <a:ext uri="{FF2B5EF4-FFF2-40B4-BE49-F238E27FC236}">
                <a16:creationId xmlns:a16="http://schemas.microsoft.com/office/drawing/2014/main" id="{2693A5B4-DDFA-CCC9-8502-D2BCADA7303E}"/>
              </a:ext>
            </a:extLst>
          </p:cNvPr>
          <p:cNvSpPr/>
          <p:nvPr/>
        </p:nvSpPr>
        <p:spPr>
          <a:xfrm>
            <a:off x="412525" y="874219"/>
            <a:ext cx="11366949" cy="4627484"/>
          </a:xfrm>
          <a:prstGeom prst="rect">
            <a:avLst/>
          </a:prstGeom>
          <a:noFill/>
          <a:ln w="161925">
            <a:solidFill>
              <a:srgbClr val="DEE7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561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23FE4-DF6D-609A-0019-9591B8B01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60A9A1-A583-DBAA-7B5E-7DCDB466C229}"/>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PLANNING AND STRATEGY</a:t>
            </a:r>
          </a:p>
        </p:txBody>
      </p:sp>
      <p:sp>
        <p:nvSpPr>
          <p:cNvPr id="3" name="Subtitle 2">
            <a:extLst>
              <a:ext uri="{FF2B5EF4-FFF2-40B4-BE49-F238E27FC236}">
                <a16:creationId xmlns:a16="http://schemas.microsoft.com/office/drawing/2014/main" id="{A28A5722-019A-7728-DB6D-E0E0DA700178}"/>
              </a:ext>
            </a:extLst>
          </p:cNvPr>
          <p:cNvSpPr>
            <a:spLocks noGrp="1"/>
          </p:cNvSpPr>
          <p:nvPr>
            <p:ph idx="1"/>
          </p:nvPr>
        </p:nvSpPr>
        <p:spPr/>
        <p:txBody>
          <a:bodyPr/>
          <a:lstStyle/>
          <a:p>
            <a:pPr>
              <a:lnSpc>
                <a:spcPct val="110000"/>
              </a:lnSpc>
            </a:pPr>
            <a:r>
              <a:rPr lang="en-US" dirty="0">
                <a:latin typeface="Arial" panose="020B0604020202020204" pitchFamily="34" charset="0"/>
                <a:cs typeface="Arial" panose="020B0604020202020204" pitchFamily="34" charset="0"/>
              </a:rPr>
              <a:t>The airway management strategy should address any anticipated difficulty in A) tracheal intubation; B) SAD insertion or ventilation; C) facemask ventilation; and D) </a:t>
            </a:r>
            <a:r>
              <a:rPr lang="en-US" dirty="0" err="1">
                <a:latin typeface="Arial" panose="020B0604020202020204" pitchFamily="34" charset="0"/>
                <a:cs typeface="Arial" panose="020B0604020202020204" pitchFamily="34" charset="0"/>
              </a:rPr>
              <a:t>eFONA</a:t>
            </a:r>
            <a:r>
              <a:rPr lang="en-US" dirty="0">
                <a:latin typeface="Arial" panose="020B0604020202020204" pitchFamily="34" charset="0"/>
                <a:cs typeface="Arial" panose="020B0604020202020204" pitchFamily="34" charset="0"/>
              </a:rPr>
              <a:t>.</a:t>
            </a:r>
          </a:p>
          <a:p>
            <a:pPr>
              <a:lnSpc>
                <a:spcPct val="110000"/>
              </a:lnSpc>
            </a:pPr>
            <a:r>
              <a:rPr lang="en-US" dirty="0">
                <a:latin typeface="Arial" panose="020B0604020202020204" pitchFamily="34" charset="0"/>
                <a:cs typeface="Arial" panose="020B0604020202020204" pitchFamily="34" charset="0"/>
              </a:rPr>
              <a:t>The airway management strategy should be guided by any history of previous difficulty.</a:t>
            </a:r>
          </a:p>
          <a:p>
            <a:pPr>
              <a:lnSpc>
                <a:spcPct val="110000"/>
              </a:lnSpc>
            </a:pPr>
            <a:r>
              <a:rPr lang="en-US" dirty="0">
                <a:latin typeface="Arial" panose="020B0604020202020204" pitchFamily="34" charset="0"/>
                <a:cs typeface="Arial" panose="020B0604020202020204" pitchFamily="34" charset="0"/>
              </a:rPr>
              <a:t>If any difficulty is anticipated in Plans A, B, C or D, ATI should be considered.</a:t>
            </a:r>
          </a:p>
        </p:txBody>
      </p:sp>
    </p:spTree>
    <p:extLst>
      <p:ext uri="{BB962C8B-B14F-4D97-AF65-F5344CB8AC3E}">
        <p14:creationId xmlns:p14="http://schemas.microsoft.com/office/powerpoint/2010/main" val="2391465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6C63D-119F-741E-D895-9959E36A9D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EDBCA6-0B44-2B32-00C5-E77726042FB8}"/>
              </a:ext>
            </a:extLst>
          </p:cNvPr>
          <p:cNvSpPr>
            <a:spLocks noGrp="1"/>
          </p:cNvSpPr>
          <p:nvPr>
            <p:ph type="title"/>
          </p:nvPr>
        </p:nvSpPr>
        <p:spPr/>
        <p:txBody>
          <a:bodyPr>
            <a:normAutofit/>
          </a:bodyPr>
          <a:lstStyle/>
          <a:p>
            <a:pPr algn="l"/>
            <a:r>
              <a:rPr lang="en-US" sz="4800" b="1" dirty="0">
                <a:solidFill>
                  <a:srgbClr val="0666B8"/>
                </a:solidFill>
                <a:latin typeface="Arial" panose="020B0604020202020204" pitchFamily="34" charset="0"/>
                <a:cs typeface="Arial" panose="020B0604020202020204" pitchFamily="34" charset="0"/>
              </a:rPr>
              <a:t>PLANNING AND STRATEGY</a:t>
            </a:r>
          </a:p>
        </p:txBody>
      </p:sp>
      <p:sp>
        <p:nvSpPr>
          <p:cNvPr id="3" name="Subtitle 2">
            <a:extLst>
              <a:ext uri="{FF2B5EF4-FFF2-40B4-BE49-F238E27FC236}">
                <a16:creationId xmlns:a16="http://schemas.microsoft.com/office/drawing/2014/main" id="{58D97719-EE63-C9CC-1AEB-0871E123D637}"/>
              </a:ext>
            </a:extLst>
          </p:cNvPr>
          <p:cNvSpPr>
            <a:spLocks noGrp="1"/>
          </p:cNvSpPr>
          <p:nvPr>
            <p:ph idx="1"/>
          </p:nvPr>
        </p:nvSpPr>
        <p:spPr/>
        <p:txBody>
          <a:bodyPr/>
          <a:lstStyle/>
          <a:p>
            <a:pPr>
              <a:lnSpc>
                <a:spcPct val="110000"/>
              </a:lnSpc>
            </a:pPr>
            <a:r>
              <a:rPr lang="en-US" dirty="0">
                <a:latin typeface="Arial" panose="020B0604020202020204" pitchFamily="34" charset="0"/>
                <a:cs typeface="Arial" panose="020B0604020202020204" pitchFamily="34" charset="0"/>
              </a:rPr>
              <a:t>The airway management strategy should be clearly communicated with the </a:t>
            </a:r>
            <a:r>
              <a:rPr lang="en-US" dirty="0" err="1">
                <a:latin typeface="Arial" panose="020B0604020202020204" pitchFamily="34" charset="0"/>
                <a:cs typeface="Arial" panose="020B0604020202020204" pitchFamily="34" charset="0"/>
              </a:rPr>
              <a:t>anaesthetic</a:t>
            </a:r>
            <a:r>
              <a:rPr lang="en-US" dirty="0">
                <a:latin typeface="Arial" panose="020B0604020202020204" pitchFamily="34" charset="0"/>
                <a:cs typeface="Arial" panose="020B0604020202020204" pitchFamily="34" charset="0"/>
              </a:rPr>
              <a:t> assistant.</a:t>
            </a:r>
          </a:p>
          <a:p>
            <a:pPr>
              <a:lnSpc>
                <a:spcPct val="110000"/>
              </a:lnSpc>
            </a:pPr>
            <a:r>
              <a:rPr lang="en-US" dirty="0">
                <a:latin typeface="Arial" panose="020B0604020202020204" pitchFamily="34" charset="0"/>
                <a:cs typeface="Arial" panose="020B0604020202020204" pitchFamily="34" charset="0"/>
              </a:rPr>
              <a:t>Airway management should be discussed as part of the theatre team briefing.</a:t>
            </a:r>
          </a:p>
          <a:p>
            <a:pPr>
              <a:lnSpc>
                <a:spcPct val="110000"/>
              </a:lnSpc>
            </a:pPr>
            <a:r>
              <a:rPr lang="en-US" dirty="0">
                <a:latin typeface="Arial" panose="020B0604020202020204" pitchFamily="34" charset="0"/>
                <a:cs typeface="Arial" panose="020B0604020202020204" pitchFamily="34" charset="0"/>
              </a:rPr>
              <a:t>Patient position should be </a:t>
            </a:r>
            <a:r>
              <a:rPr lang="en-US" dirty="0" err="1">
                <a:latin typeface="Arial" panose="020B0604020202020204" pitchFamily="34" charset="0"/>
                <a:cs typeface="Arial" panose="020B0604020202020204" pitchFamily="34" charset="0"/>
              </a:rPr>
              <a:t>optimised</a:t>
            </a:r>
            <a:r>
              <a:rPr lang="en-US" dirty="0">
                <a:latin typeface="Arial" panose="020B0604020202020204" pitchFamily="34" charset="0"/>
                <a:cs typeface="Arial" panose="020B0604020202020204" pitchFamily="34" charset="0"/>
              </a:rPr>
              <a:t> before pre-oxygenation and for tracheal intubation. </a:t>
            </a:r>
          </a:p>
          <a:p>
            <a:pPr>
              <a:lnSpc>
                <a:spcPct val="110000"/>
              </a:lnSpc>
            </a:pPr>
            <a:r>
              <a:rPr lang="en-US" dirty="0">
                <a:latin typeface="Arial" panose="020B0604020202020204" pitchFamily="34" charset="0"/>
                <a:cs typeface="Arial" panose="020B0604020202020204" pitchFamily="34" charset="0"/>
              </a:rPr>
              <a:t>Equipment for delivering Plans A–D must be immediately available in all areas where airway management is performed.</a:t>
            </a:r>
          </a:p>
        </p:txBody>
      </p:sp>
    </p:spTree>
    <p:extLst>
      <p:ext uri="{BB962C8B-B14F-4D97-AF65-F5344CB8AC3E}">
        <p14:creationId xmlns:p14="http://schemas.microsoft.com/office/powerpoint/2010/main" val="2904077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1501</Words>
  <Application>Microsoft Macintosh PowerPoint</Application>
  <PresentationFormat>Widescreen</PresentationFormat>
  <Paragraphs>163</Paragraphs>
  <Slides>55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Calibri Light</vt:lpstr>
      <vt:lpstr>Office Theme</vt:lpstr>
      <vt:lpstr>Difficult Airway Society 2025 guidelines for management of unanticipated difficult tracheal intubation in adults</vt:lpstr>
      <vt:lpstr>PowerPoint Presentation</vt:lpstr>
      <vt:lpstr>BACKGROUND</vt:lpstr>
      <vt:lpstr>AIMS</vt:lpstr>
      <vt:lpstr>DISCLAIMER</vt:lpstr>
      <vt:lpstr>AIRWAY ASSESSMENT</vt:lpstr>
      <vt:lpstr>PowerPoint Presentation</vt:lpstr>
      <vt:lpstr>PLANNING AND STRATEGY</vt:lpstr>
      <vt:lpstr>PLANNING AND STRATEGY</vt:lpstr>
      <vt:lpstr>PLANNING AND STRATEGY</vt:lpstr>
      <vt:lpstr>PowerPoint Presentation</vt:lpstr>
      <vt:lpstr>MONITORING</vt:lpstr>
      <vt:lpstr>MONITORING</vt:lpstr>
      <vt:lpstr>DRUGS</vt:lpstr>
      <vt:lpstr>PEROXYGENATION</vt:lpstr>
      <vt:lpstr>PEROXYGENATION</vt:lpstr>
      <vt:lpstr>DAS 2025 DIFFICULT UNANTICIPATED TRACHEAL INTUBATION ALGORITHM</vt:lpstr>
      <vt:lpstr>PowerPoint Presentation</vt:lpstr>
      <vt:lpstr>PLAN A:  TRACHEAL INTUBATION</vt:lpstr>
      <vt:lpstr>PLAN A: TRACHEAL INTUBATION</vt:lpstr>
      <vt:lpstr>PLAN A: TRACHEAL INTUBATION</vt:lpstr>
      <vt:lpstr>PLAN A: TRACHEAL INTUBATION</vt:lpstr>
      <vt:lpstr>PowerPoint Presentation</vt:lpstr>
      <vt:lpstr>PLAN A: TRACHEAL INTUBATION Facemask ventilation</vt:lpstr>
      <vt:lpstr>PLAN A: TRACHEAL INTUBATION Facemask ventilation</vt:lpstr>
      <vt:lpstr>PLAN A: TRACHEAL INTUBATION Facemask ventilation</vt:lpstr>
      <vt:lpstr>PLAN B:  SUPRAGLOTTIC AIRWAY DEVICE (SAD)</vt:lpstr>
      <vt:lpstr>PLAN B: SAD</vt:lpstr>
      <vt:lpstr>PLAN B: SAD</vt:lpstr>
      <vt:lpstr>PLAN B: SAD</vt:lpstr>
      <vt:lpstr>PLAN B: SAD</vt:lpstr>
      <vt:lpstr>PowerPoint Presentation</vt:lpstr>
      <vt:lpstr>PLAN C:  FINAL ATTEMPT AT FACEMASK VENTILATION</vt:lpstr>
      <vt:lpstr>PLAN C: FINAL ATTEMPT AT FACEMASK VENTILATION</vt:lpstr>
      <vt:lpstr>PowerPoint Presentation</vt:lpstr>
      <vt:lpstr>PLAN D:  EMERGENCY FRONT-OF-NECK AIRWAY (eFONA)</vt:lpstr>
      <vt:lpstr>PLAN D: eFONA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RAPID SEQUENCE INDUCTION AND INTUBATION (RSI)</vt:lpstr>
      <vt:lpstr>PowerPoint Presentation</vt:lpstr>
      <vt:lpstr>PHYSIOLOGICALLY DIFFICULT AIRWAY</vt:lpstr>
      <vt:lpstr>OBESITY</vt:lpstr>
      <vt:lpstr>DOCUMENTATION</vt:lpstr>
      <vt:lpstr>EDUCATION, TRAINING AND INSTITUTIONAL RESPONSIBILITY</vt:lpstr>
      <vt:lpstr>EDUCATION, TRAINING AND INSTITUTIONAL RESPONSIBILITY</vt:lpstr>
      <vt:lpstr>RESOURCES</vt:lpstr>
      <vt:lpstr>AUTHORS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Helen Iliff</dc:creator>
  <cp:lastModifiedBy>El-Boghdadly, Kariem</cp:lastModifiedBy>
  <cp:revision>130</cp:revision>
  <dcterms:created xsi:type="dcterms:W3CDTF">2021-07-12T12:56:28Z</dcterms:created>
  <dcterms:modified xsi:type="dcterms:W3CDTF">2025-11-06T13:28:08Z</dcterms:modified>
</cp:coreProperties>
</file>